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89" r:id="rId3"/>
    <p:sldId id="257" r:id="rId4"/>
    <p:sldId id="260" r:id="rId5"/>
    <p:sldId id="280" r:id="rId6"/>
    <p:sldId id="288" r:id="rId7"/>
    <p:sldId id="300" r:id="rId8"/>
    <p:sldId id="282" r:id="rId9"/>
    <p:sldId id="279" r:id="rId10"/>
    <p:sldId id="266" r:id="rId11"/>
    <p:sldId id="271" r:id="rId12"/>
    <p:sldId id="281" r:id="rId13"/>
    <p:sldId id="275" r:id="rId14"/>
    <p:sldId id="261" r:id="rId15"/>
    <p:sldId id="283" r:id="rId16"/>
    <p:sldId id="326" r:id="rId17"/>
    <p:sldId id="302" r:id="rId18"/>
    <p:sldId id="303" r:id="rId19"/>
    <p:sldId id="305" r:id="rId20"/>
    <p:sldId id="304" r:id="rId21"/>
    <p:sldId id="307" r:id="rId22"/>
    <p:sldId id="306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25" r:id="rId34"/>
    <p:sldId id="318" r:id="rId35"/>
    <p:sldId id="319" r:id="rId36"/>
    <p:sldId id="320" r:id="rId37"/>
    <p:sldId id="322" r:id="rId38"/>
    <p:sldId id="323" r:id="rId39"/>
    <p:sldId id="295" r:id="rId40"/>
    <p:sldId id="298" r:id="rId41"/>
    <p:sldId id="263" r:id="rId42"/>
  </p:sldIdLst>
  <p:sldSz cx="18288000" cy="10287000"/>
  <p:notesSz cx="6858000" cy="9144000"/>
  <p:embeddedFontLst>
    <p:embeddedFont>
      <p:font typeface="Avenir Next LT Pro" panose="020B0504020202020204" pitchFamily="34" charset="0"/>
      <p:regular r:id="rId44"/>
      <p:bold r:id="rId45"/>
      <p:italic r:id="rId46"/>
      <p:boldItalic r:id="rId47"/>
    </p:embeddedFont>
    <p:embeddedFont>
      <p:font typeface="Belleza" panose="020B0604020202020204" charset="0"/>
      <p:regular r:id="rId48"/>
    </p:embeddedFont>
    <p:embeddedFont>
      <p:font typeface="Brittany" panose="020B0604020202020204" charset="0"/>
      <p:regular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Montserrat Bold" panose="00000800000000000000" pitchFamily="2" charset="0"/>
      <p:regular r:id="rId54"/>
      <p:bold r:id="rId55"/>
    </p:embeddedFont>
    <p:embeddedFont>
      <p:font typeface="Montserrat ExtraBold" panose="00000900000000000000" pitchFamily="2" charset="0"/>
      <p:bold r:id="rId56"/>
      <p:boldItalic r:id="rId57"/>
    </p:embeddedFont>
    <p:embeddedFont>
      <p:font typeface="Montserrat Semi-Bold" panose="020B0604020202020204" charset="0"/>
      <p:regular r:id="rId58"/>
    </p:embeddedFont>
    <p:embeddedFont>
      <p:font typeface="Montserrat Ultra-Bold" panose="020B0604020202020204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140"/>
    <a:srgbClr val="AA7D66"/>
    <a:srgbClr val="8F644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CA6D0-2655-41C7-90BC-36BB29D9D282}" v="4" dt="2024-11-07T12:30:12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s, Janae" userId="aa36a588-90d8-4028-956c-f30c9cef42cc" providerId="ADAL" clId="{A09CA6D0-2655-41C7-90BC-36BB29D9D282}"/>
    <pc:docChg chg="custSel addSld delSld modSld sldOrd">
      <pc:chgData name="Robbins, Janae" userId="aa36a588-90d8-4028-956c-f30c9cef42cc" providerId="ADAL" clId="{A09CA6D0-2655-41C7-90BC-36BB29D9D282}" dt="2024-11-07T12:30:27.755" v="52" actId="478"/>
      <pc:docMkLst>
        <pc:docMk/>
      </pc:docMkLst>
      <pc:sldChg chg="del">
        <pc:chgData name="Robbins, Janae" userId="aa36a588-90d8-4028-956c-f30c9cef42cc" providerId="ADAL" clId="{A09CA6D0-2655-41C7-90BC-36BB29D9D282}" dt="2024-11-07T12:21:27.163" v="2" actId="47"/>
        <pc:sldMkLst>
          <pc:docMk/>
          <pc:sldMk cId="0" sldId="267"/>
        </pc:sldMkLst>
      </pc:sldChg>
      <pc:sldChg chg="del">
        <pc:chgData name="Robbins, Janae" userId="aa36a588-90d8-4028-956c-f30c9cef42cc" providerId="ADAL" clId="{A09CA6D0-2655-41C7-90BC-36BB29D9D282}" dt="2024-11-07T12:21:27.163" v="2" actId="47"/>
        <pc:sldMkLst>
          <pc:docMk/>
          <pc:sldMk cId="0" sldId="270"/>
        </pc:sldMkLst>
      </pc:sldChg>
      <pc:sldChg chg="modSp mod">
        <pc:chgData name="Robbins, Janae" userId="aa36a588-90d8-4028-956c-f30c9cef42cc" providerId="ADAL" clId="{A09CA6D0-2655-41C7-90BC-36BB29D9D282}" dt="2024-11-07T12:26:27.272" v="6" actId="20577"/>
        <pc:sldMkLst>
          <pc:docMk/>
          <pc:sldMk cId="0" sldId="271"/>
        </pc:sldMkLst>
        <pc:spChg chg="mod">
          <ac:chgData name="Robbins, Janae" userId="aa36a588-90d8-4028-956c-f30c9cef42cc" providerId="ADAL" clId="{A09CA6D0-2655-41C7-90BC-36BB29D9D282}" dt="2024-11-07T12:26:27.272" v="6" actId="20577"/>
          <ac:spMkLst>
            <pc:docMk/>
            <pc:sldMk cId="0" sldId="271"/>
            <ac:spMk id="11" creationId="{00000000-0000-0000-0000-000000000000}"/>
          </ac:spMkLst>
        </pc:spChg>
      </pc:sldChg>
      <pc:sldChg chg="del">
        <pc:chgData name="Robbins, Janae" userId="aa36a588-90d8-4028-956c-f30c9cef42cc" providerId="ADAL" clId="{A09CA6D0-2655-41C7-90BC-36BB29D9D282}" dt="2024-11-07T12:21:23.222" v="1" actId="47"/>
        <pc:sldMkLst>
          <pc:docMk/>
          <pc:sldMk cId="0" sldId="272"/>
        </pc:sldMkLst>
      </pc:sldChg>
      <pc:sldChg chg="del">
        <pc:chgData name="Robbins, Janae" userId="aa36a588-90d8-4028-956c-f30c9cef42cc" providerId="ADAL" clId="{A09CA6D0-2655-41C7-90BC-36BB29D9D282}" dt="2024-11-07T12:21:23.222" v="1" actId="47"/>
        <pc:sldMkLst>
          <pc:docMk/>
          <pc:sldMk cId="0" sldId="273"/>
        </pc:sldMkLst>
      </pc:sldChg>
      <pc:sldChg chg="del">
        <pc:chgData name="Robbins, Janae" userId="aa36a588-90d8-4028-956c-f30c9cef42cc" providerId="ADAL" clId="{A09CA6D0-2655-41C7-90BC-36BB29D9D282}" dt="2024-11-07T12:21:23.222" v="1" actId="47"/>
        <pc:sldMkLst>
          <pc:docMk/>
          <pc:sldMk cId="0" sldId="276"/>
        </pc:sldMkLst>
      </pc:sldChg>
      <pc:sldChg chg="del">
        <pc:chgData name="Robbins, Janae" userId="aa36a588-90d8-4028-956c-f30c9cef42cc" providerId="ADAL" clId="{A09CA6D0-2655-41C7-90BC-36BB29D9D282}" dt="2024-11-07T12:21:23.222" v="1" actId="47"/>
        <pc:sldMkLst>
          <pc:docMk/>
          <pc:sldMk cId="0" sldId="277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78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84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85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87"/>
        </pc:sldMkLst>
      </pc:sldChg>
      <pc:sldChg chg="modSp mod modShow">
        <pc:chgData name="Robbins, Janae" userId="aa36a588-90d8-4028-956c-f30c9cef42cc" providerId="ADAL" clId="{A09CA6D0-2655-41C7-90BC-36BB29D9D282}" dt="2024-11-07T12:24:16.908" v="5" actId="729"/>
        <pc:sldMkLst>
          <pc:docMk/>
          <pc:sldMk cId="0" sldId="288"/>
        </pc:sldMkLst>
        <pc:picChg chg="mod">
          <ac:chgData name="Robbins, Janae" userId="aa36a588-90d8-4028-956c-f30c9cef42cc" providerId="ADAL" clId="{A09CA6D0-2655-41C7-90BC-36BB29D9D282}" dt="2024-11-07T12:23:10.909" v="3"/>
          <ac:picMkLst>
            <pc:docMk/>
            <pc:sldMk cId="0" sldId="288"/>
            <ac:picMk id="15" creationId="{920ECEBE-90E6-AB25-D43A-6F187830AEB0}"/>
          </ac:picMkLst>
        </pc:picChg>
        <pc:picChg chg="mod">
          <ac:chgData name="Robbins, Janae" userId="aa36a588-90d8-4028-956c-f30c9cef42cc" providerId="ADAL" clId="{A09CA6D0-2655-41C7-90BC-36BB29D9D282}" dt="2024-11-07T12:23:17.899" v="4"/>
          <ac:picMkLst>
            <pc:docMk/>
            <pc:sldMk cId="0" sldId="288"/>
            <ac:picMk id="25" creationId="{45857618-A1D7-31D7-7296-EB5BD321ECE3}"/>
          </ac:picMkLst>
        </pc:picChg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90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91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92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93"/>
        </pc:sldMkLst>
      </pc:sldChg>
      <pc:sldChg chg="del">
        <pc:chgData name="Robbins, Janae" userId="aa36a588-90d8-4028-956c-f30c9cef42cc" providerId="ADAL" clId="{A09CA6D0-2655-41C7-90BC-36BB29D9D282}" dt="2024-11-07T12:21:17.992" v="0" actId="47"/>
        <pc:sldMkLst>
          <pc:docMk/>
          <pc:sldMk cId="0" sldId="294"/>
        </pc:sldMkLst>
      </pc:sldChg>
      <pc:sldChg chg="ord">
        <pc:chgData name="Robbins, Janae" userId="aa36a588-90d8-4028-956c-f30c9cef42cc" providerId="ADAL" clId="{A09CA6D0-2655-41C7-90BC-36BB29D9D282}" dt="2024-11-07T12:28:18.729" v="8"/>
        <pc:sldMkLst>
          <pc:docMk/>
          <pc:sldMk cId="1777986993" sldId="298"/>
        </pc:sldMkLst>
      </pc:sldChg>
      <pc:sldChg chg="addSp delSp modSp add mod">
        <pc:chgData name="Robbins, Janae" userId="aa36a588-90d8-4028-956c-f30c9cef42cc" providerId="ADAL" clId="{A09CA6D0-2655-41C7-90BC-36BB29D9D282}" dt="2024-11-07T12:30:27.755" v="52" actId="478"/>
        <pc:sldMkLst>
          <pc:docMk/>
          <pc:sldMk cId="525389222" sldId="326"/>
        </pc:sldMkLst>
        <pc:spChg chg="mod">
          <ac:chgData name="Robbins, Janae" userId="aa36a588-90d8-4028-956c-f30c9cef42cc" providerId="ADAL" clId="{A09CA6D0-2655-41C7-90BC-36BB29D9D282}" dt="2024-11-07T12:30:23.051" v="51" actId="2711"/>
          <ac:spMkLst>
            <pc:docMk/>
            <pc:sldMk cId="525389222" sldId="326"/>
            <ac:spMk id="4" creationId="{C1396A7A-663B-6EA3-D767-A6AC291A0234}"/>
          </ac:spMkLst>
        </pc:spChg>
        <pc:spChg chg="del mod">
          <ac:chgData name="Robbins, Janae" userId="aa36a588-90d8-4028-956c-f30c9cef42cc" providerId="ADAL" clId="{A09CA6D0-2655-41C7-90BC-36BB29D9D282}" dt="2024-11-07T12:29:00.768" v="11" actId="478"/>
          <ac:spMkLst>
            <pc:docMk/>
            <pc:sldMk cId="525389222" sldId="326"/>
            <ac:spMk id="7" creationId="{3A0A1B24-8F0D-06F6-0972-33D072E35907}"/>
          </ac:spMkLst>
        </pc:spChg>
        <pc:spChg chg="del">
          <ac:chgData name="Robbins, Janae" userId="aa36a588-90d8-4028-956c-f30c9cef42cc" providerId="ADAL" clId="{A09CA6D0-2655-41C7-90BC-36BB29D9D282}" dt="2024-11-07T12:29:11.661" v="13" actId="478"/>
          <ac:spMkLst>
            <pc:docMk/>
            <pc:sldMk cId="525389222" sldId="326"/>
            <ac:spMk id="8" creationId="{C92A0800-92A7-4CD1-875C-7BFCBB7E8B95}"/>
          </ac:spMkLst>
        </pc:spChg>
        <pc:spChg chg="del">
          <ac:chgData name="Robbins, Janae" userId="aa36a588-90d8-4028-956c-f30c9cef42cc" providerId="ADAL" clId="{A09CA6D0-2655-41C7-90BC-36BB29D9D282}" dt="2024-11-07T12:29:07.991" v="12" actId="478"/>
          <ac:spMkLst>
            <pc:docMk/>
            <pc:sldMk cId="525389222" sldId="326"/>
            <ac:spMk id="9" creationId="{5EB5DB7D-E44D-A666-63C2-8FE453E92CAB}"/>
          </ac:spMkLst>
        </pc:spChg>
        <pc:spChg chg="add del mod">
          <ac:chgData name="Robbins, Janae" userId="aa36a588-90d8-4028-956c-f30c9cef42cc" providerId="ADAL" clId="{A09CA6D0-2655-41C7-90BC-36BB29D9D282}" dt="2024-11-07T12:30:27.755" v="52" actId="478"/>
          <ac:spMkLst>
            <pc:docMk/>
            <pc:sldMk cId="525389222" sldId="326"/>
            <ac:spMk id="10" creationId="{CCF772EF-444E-B83A-F13B-CB65222E86D6}"/>
          </ac:spMkLst>
        </pc:spChg>
        <pc:grpChg chg="del">
          <ac:chgData name="Robbins, Janae" userId="aa36a588-90d8-4028-956c-f30c9cef42cc" providerId="ADAL" clId="{A09CA6D0-2655-41C7-90BC-36BB29D9D282}" dt="2024-11-07T12:29:14.876" v="14" actId="478"/>
          <ac:grpSpMkLst>
            <pc:docMk/>
            <pc:sldMk cId="525389222" sldId="326"/>
            <ac:grpSpMk id="5" creationId="{816038DE-6E99-23C4-4F96-E46A2594DFB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95A7-BD80-4163-822A-3FF0DEA66CD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5F84-6974-40A3-83FA-C23E834C0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F5F84-6974-40A3-83FA-C23E834C08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7.xml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80.png"/><Relationship Id="rId2" Type="http://schemas.openxmlformats.org/officeDocument/2006/relationships/image" Target="../media/image19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5" Type="http://schemas.openxmlformats.org/officeDocument/2006/relationships/image" Target="../media/image28.png"/><Relationship Id="rId10" Type="http://schemas.openxmlformats.org/officeDocument/2006/relationships/image" Target="../media/image250.png"/><Relationship Id="rId4" Type="http://schemas.openxmlformats.org/officeDocument/2006/relationships/image" Target="../media/image21.jpeg"/><Relationship Id="rId9" Type="http://schemas.openxmlformats.org/officeDocument/2006/relationships/slide" Target="slide40.xml"/><Relationship Id="rId14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WyCo%20Forms/Public%20Appeal%20Packet%20w%20parcel%20info.pdf" TargetMode="External"/><Relationship Id="rId13" Type="http://schemas.openxmlformats.org/officeDocument/2006/relationships/hyperlink" Target="WyCo%20Forms/ResBldg%20NewCon%20DC.pdf" TargetMode="External"/><Relationship Id="rId18" Type="http://schemas.openxmlformats.org/officeDocument/2006/relationships/hyperlink" Target="WyCo%20Forms/2024-2355-EQSC-Dg-CoExhibit.pdf" TargetMode="External"/><Relationship Id="rId3" Type="http://schemas.openxmlformats.org/officeDocument/2006/relationships/hyperlink" Target="WyCo%20Forms/Comparable%20Sales%20Report%20Grid%20Definitions.doc" TargetMode="External"/><Relationship Id="rId7" Type="http://schemas.openxmlformats.org/officeDocument/2006/relationships/hyperlink" Target="WyCo%20Forms/2024%20CRE%20SC%20&amp;%20BOTA%20Packet.pdf" TargetMode="External"/><Relationship Id="rId12" Type="http://schemas.openxmlformats.org/officeDocument/2006/relationships/hyperlink" Target="WyCo%20Forms/Comp%20Report%20w%20Descrip%20Standard.pdf" TargetMode="External"/><Relationship Id="rId17" Type="http://schemas.openxmlformats.org/officeDocument/2006/relationships/hyperlink" Target="WyCo%20Forms/DgCoExhibit-2021-5987-EQ.pdf" TargetMode="External"/><Relationship Id="rId2" Type="http://schemas.openxmlformats.org/officeDocument/2006/relationships/hyperlink" Target="WyCo%20Forms/Informal%20Appeal%20Documents.pdf" TargetMode="External"/><Relationship Id="rId16" Type="http://schemas.openxmlformats.org/officeDocument/2006/relationships/hyperlink" Target="WyCo%20Forms/Sale%20Packet%20Buyers%20Lt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WyCo%20Forms/2024%20SC%20Packet%20(Residential).pdf" TargetMode="External"/><Relationship Id="rId11" Type="http://schemas.openxmlformats.org/officeDocument/2006/relationships/hyperlink" Target="WyCo%20Forms/Blank%20Ag%20Questionnaire%20w%20Guide.pdf" TargetMode="External"/><Relationship Id="rId5" Type="http://schemas.openxmlformats.org/officeDocument/2006/relationships/hyperlink" Target="WyCo%20Forms/Informal%20Packet%20w%2010%20Day%20Waiver.pdf" TargetMode="External"/><Relationship Id="rId15" Type="http://schemas.openxmlformats.org/officeDocument/2006/relationships/hyperlink" Target="WyCo%20Forms/OthImp%20PRC%20w%20Grid.pdf" TargetMode="External"/><Relationship Id="rId10" Type="http://schemas.openxmlformats.org/officeDocument/2006/relationships/hyperlink" Target="WyCo%20Forms/I%20&amp;%20E%20Questionnaire.pdf" TargetMode="External"/><Relationship Id="rId4" Type="http://schemas.openxmlformats.org/officeDocument/2006/relationships/hyperlink" Target="WyCo%20Forms/Sale%20Packet%20Orion%20Docs.pdf" TargetMode="External"/><Relationship Id="rId9" Type="http://schemas.openxmlformats.org/officeDocument/2006/relationships/hyperlink" Target="WyCo%20Forms/Nbhd%20533%20Appeal%20example.pdf" TargetMode="External"/><Relationship Id="rId14" Type="http://schemas.openxmlformats.org/officeDocument/2006/relationships/hyperlink" Target="WyCo%20Forms/PRC%20Comp%20Cost%20Income%20no%20records%20found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8875" y="-1693070"/>
            <a:ext cx="9375150" cy="11127223"/>
            <a:chOff x="0" y="0"/>
            <a:chExt cx="3143689" cy="3731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3689" cy="3731197"/>
            </a:xfrm>
            <a:custGeom>
              <a:avLst/>
              <a:gdLst/>
              <a:ahLst/>
              <a:cxnLst/>
              <a:rect l="l" t="t" r="r" b="b"/>
              <a:pathLst>
                <a:path w="3143689" h="3731197">
                  <a:moveTo>
                    <a:pt x="0" y="0"/>
                  </a:moveTo>
                  <a:lnTo>
                    <a:pt x="3143689" y="0"/>
                  </a:lnTo>
                  <a:lnTo>
                    <a:pt x="3143689" y="3731197"/>
                  </a:lnTo>
                  <a:lnTo>
                    <a:pt x="0" y="3731197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52450" y="-295420"/>
            <a:ext cx="5935756" cy="9430982"/>
            <a:chOff x="0" y="0"/>
            <a:chExt cx="7914341" cy="1257464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4357" r="34357"/>
            <a:stretch>
              <a:fillRect/>
            </a:stretch>
          </p:blipFill>
          <p:spPr>
            <a:xfrm>
              <a:off x="0" y="0"/>
              <a:ext cx="7914341" cy="1257464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520727" y="8390081"/>
            <a:ext cx="12814273" cy="265142"/>
            <a:chOff x="0" y="0"/>
            <a:chExt cx="27620526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7620525" cy="69850"/>
            </a:xfrm>
            <a:custGeom>
              <a:avLst/>
              <a:gdLst/>
              <a:ahLst/>
              <a:cxnLst/>
              <a:rect l="l" t="t" r="r" b="b"/>
              <a:pathLst>
                <a:path w="27620525" h="69850">
                  <a:moveTo>
                    <a:pt x="273296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20525" y="69850"/>
                  </a:lnTo>
                  <a:lnTo>
                    <a:pt x="27620525" y="0"/>
                  </a:ln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81856" y="3305617"/>
            <a:ext cx="803219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300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Orion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175" y="4728296"/>
            <a:ext cx="10882809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50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Packets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63196" y="6461846"/>
            <a:ext cx="9168682" cy="442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3026" spc="605">
                <a:solidFill>
                  <a:srgbClr val="AA7D66"/>
                </a:solidFill>
                <a:latin typeface="Belleza"/>
                <a:ea typeface="Belleza"/>
                <a:cs typeface="Belleza"/>
                <a:sym typeface="Belleza"/>
              </a:rPr>
              <a:t>APPEAL * TRANSFER * PROPERTY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7715" y="3344717"/>
            <a:ext cx="18723429" cy="262829"/>
            <a:chOff x="0" y="0"/>
            <a:chExt cx="40712478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0712479" cy="69850"/>
            </a:xfrm>
            <a:custGeom>
              <a:avLst/>
              <a:gdLst/>
              <a:ahLst/>
              <a:cxnLst/>
              <a:rect l="l" t="t" r="r" b="b"/>
              <a:pathLst>
                <a:path w="40712479" h="69850">
                  <a:moveTo>
                    <a:pt x="404216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712479" y="69850"/>
                  </a:lnTo>
                  <a:lnTo>
                    <a:pt x="40712479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06298" y="2158671"/>
            <a:ext cx="2495566" cy="249555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98128" y="2158671"/>
            <a:ext cx="2495566" cy="24955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4360" b="-143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89958" y="2158671"/>
            <a:ext cx="2495566" cy="2495556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081788" y="2158671"/>
            <a:ext cx="2495566" cy="249555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4906" b="-249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2902" y="4988256"/>
            <a:ext cx="3445707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 dirty="0">
                <a:solidFill>
                  <a:srgbClr val="4B4B3D"/>
                </a:solidFill>
                <a:latin typeface="Belleza"/>
                <a:ea typeface="Belleza"/>
                <a:cs typeface="Belleza"/>
                <a:sym typeface="Belleza"/>
              </a:rPr>
              <a:t>Copy Paste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14415" y="4988256"/>
            <a:ext cx="3445707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 dirty="0">
                <a:solidFill>
                  <a:srgbClr val="4B4B3D"/>
                </a:solidFill>
                <a:latin typeface="Belleza"/>
                <a:ea typeface="Belleza"/>
                <a:cs typeface="Belleza"/>
                <a:sym typeface="Belleza"/>
              </a:rPr>
              <a:t>Table the Form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19727" y="4988256"/>
            <a:ext cx="3445707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 dirty="0">
                <a:solidFill>
                  <a:srgbClr val="4B4B3D"/>
                </a:solidFill>
                <a:latin typeface="Belleza"/>
                <a:ea typeface="Belleza"/>
                <a:cs typeface="Belleza"/>
                <a:sym typeface="Belleza"/>
              </a:rPr>
              <a:t>Security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83962" y="4974391"/>
            <a:ext cx="363343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 dirty="0">
                <a:solidFill>
                  <a:srgbClr val="4B4B3D"/>
                </a:solidFill>
                <a:latin typeface="Belleza"/>
                <a:ea typeface="Belleza"/>
                <a:cs typeface="Belleza"/>
                <a:sym typeface="Belleza"/>
              </a:rPr>
              <a:t>Document Types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74622" y="581676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5427111" y="581676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832424" y="581676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904361" y="581676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27111" y="6353175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5427111" y="6877050"/>
            <a:ext cx="354854" cy="354854"/>
          </a:xfrm>
          <a:custGeom>
            <a:avLst/>
            <a:gdLst/>
            <a:ahLst/>
            <a:cxnLst/>
            <a:rect l="l" t="t" r="r" b="b"/>
            <a:pathLst>
              <a:path w="354854" h="354854">
                <a:moveTo>
                  <a:pt x="0" y="0"/>
                </a:moveTo>
                <a:lnTo>
                  <a:pt x="354854" y="0"/>
                </a:lnTo>
                <a:lnTo>
                  <a:pt x="354854" y="354854"/>
                </a:lnTo>
                <a:lnTo>
                  <a:pt x="0" y="354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866048" y="5757972"/>
            <a:ext cx="2821608" cy="11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 the page layout &amp; margins before pasting from another source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18537" y="5757972"/>
            <a:ext cx="2821608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Keep spacing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23850" y="5757972"/>
            <a:ext cx="2821608" cy="199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If a form is not visible to anyone who should have access to it – check the Document Security Groups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95787" y="5757972"/>
            <a:ext cx="2821608" cy="199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Create all necessary Document Types  - great for pulling specific type documents and finding quickly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18537" y="6294382"/>
            <a:ext cx="2821608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Keep token placement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018537" y="6818257"/>
            <a:ext cx="2821608" cy="11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 b="1" dirty="0">
                <a:solidFill>
                  <a:srgbClr val="77777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Add more information without all the formatting hassle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383266" y="727204"/>
            <a:ext cx="72855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Orion Forms &amp; Docs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5" name="Slide Zoom 54">
                <a:extLst>
                  <a:ext uri="{FF2B5EF4-FFF2-40B4-BE49-F238E27FC236}">
                    <a16:creationId xmlns:a16="http://schemas.microsoft.com/office/drawing/2014/main" id="{66891404-8D46-CCA4-83D7-E7D83D77E2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0896633"/>
                  </p:ext>
                </p:extLst>
              </p:nvPr>
            </p:nvGraphicFramePr>
            <p:xfrm>
              <a:off x="5725877" y="2184725"/>
              <a:ext cx="2495566" cy="2483032"/>
            </p:xfrm>
            <a:graphic>
              <a:graphicData uri="http://schemas.microsoft.com/office/powerpoint/2016/slidezoom">
                <pslz:sldZm>
                  <pslz:sldZmObj sldId="298" cId="1777986993">
                    <pslz:zmPr id="{FBABE7D1-AA7D-47CD-B0DE-291ED5439D7F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95566" cy="2483032"/>
                        </a:xfrm>
                        <a:prstGeom prst="ellipse">
                          <a:avLst/>
                        </a:prstGeom>
                        <a:ln w="63500" cap="rnd">
                          <a:solidFill>
                            <a:srgbClr val="333333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scene3d>
                          <a:camera prst="orthographicFront"/>
                          <a:lightRig rig="contrasting" dir="t">
                            <a:rot lat="0" lon="0" rev="3000000"/>
                          </a:lightRig>
                        </a:scene3d>
                        <a:sp3d contourW="7620">
                          <a:bevelT w="95250" h="31750"/>
                          <a:contourClr>
                            <a:srgbClr val="333333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5" name="Slide Zoom 5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6891404-8D46-CCA4-83D7-E7D83D77E2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5877" y="2184725"/>
                <a:ext cx="2495566" cy="2483032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DBD6BFC8-5389-0360-7EE0-2D0E14427B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2049" y="2132383"/>
            <a:ext cx="2495566" cy="253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9" name="Slide Zoom 58">
                <a:extLst>
                  <a:ext uri="{FF2B5EF4-FFF2-40B4-BE49-F238E27FC236}">
                    <a16:creationId xmlns:a16="http://schemas.microsoft.com/office/drawing/2014/main" id="{E37B2A72-E87A-49AF-8228-1EE6A5D734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403234"/>
                  </p:ext>
                </p:extLst>
              </p:nvPr>
            </p:nvGraphicFramePr>
            <p:xfrm>
              <a:off x="9824717" y="2122763"/>
              <a:ext cx="2559699" cy="2531464"/>
            </p:xfrm>
            <a:graphic>
              <a:graphicData uri="http://schemas.microsoft.com/office/powerpoint/2016/slidezoom">
                <pslz:sldZm>
                  <pslz:sldZmObj sldId="300" cId="505627369">
                    <pslz:zmPr id="{2B1676E9-1872-4CE0-9D6D-BEC2B6DA8B53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59699" cy="2531464"/>
                        </a:xfrm>
                        <a:prstGeom prst="ellipse">
                          <a:avLst/>
                        </a:prstGeom>
                        <a:ln w="63500" cap="rnd">
                          <a:solidFill>
                            <a:srgbClr val="333333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scene3d>
                          <a:camera prst="orthographicFront"/>
                          <a:lightRig rig="contrasting" dir="t">
                            <a:rot lat="0" lon="0" rev="3000000"/>
                          </a:lightRig>
                        </a:scene3d>
                        <a:sp3d contourW="7620">
                          <a:bevelT w="95250" h="31750"/>
                          <a:contourClr>
                            <a:srgbClr val="333333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9" name="Slide Zoom 58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37B2A72-E87A-49AF-8228-1EE6A5D734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24717" y="2122763"/>
                <a:ext cx="2559699" cy="253146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1" name="Slide Zoom 60">
                <a:extLst>
                  <a:ext uri="{FF2B5EF4-FFF2-40B4-BE49-F238E27FC236}">
                    <a16:creationId xmlns:a16="http://schemas.microsoft.com/office/drawing/2014/main" id="{940857F1-7272-70EF-14E5-73E8B989A4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197649"/>
                  </p:ext>
                </p:extLst>
              </p:nvPr>
            </p:nvGraphicFramePr>
            <p:xfrm>
              <a:off x="14070796" y="2128751"/>
              <a:ext cx="2478809" cy="2525476"/>
            </p:xfrm>
            <a:graphic>
              <a:graphicData uri="http://schemas.microsoft.com/office/powerpoint/2016/slidezoom">
                <pslz:sldZm>
                  <pslz:sldZmObj sldId="282" cId="0">
                    <pslz:zmPr id="{CCC89063-65C5-4A6D-A5CC-E4895D4341BE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78809" cy="2525476"/>
                        </a:xfrm>
                        <a:prstGeom prst="ellipse">
                          <a:avLst/>
                        </a:prstGeom>
                        <a:ln w="63500" cap="rnd">
                          <a:solidFill>
                            <a:srgbClr val="333333"/>
                          </a:solidFill>
                        </a:ln>
                        <a:effectLst/>
                        <a:scene3d>
                          <a:camera prst="orthographicFront"/>
                          <a:lightRig rig="contrasting" dir="t">
                            <a:rot lat="0" lon="0" rev="3000000"/>
                          </a:lightRig>
                        </a:scene3d>
                        <a:sp3d contourW="7620">
                          <a:bevelT w="95250" h="31750"/>
                          <a:contourClr>
                            <a:srgbClr val="333333"/>
                          </a:contourClr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1" name="Slide Zoom 60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940857F1-7272-70EF-14E5-73E8B989A4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70796" y="2128751"/>
                <a:ext cx="2478809" cy="252547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25070" cy="10287000"/>
            <a:chOff x="0" y="0"/>
            <a:chExt cx="2579345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289035" y="773910"/>
            <a:ext cx="12820988" cy="254790"/>
            <a:chOff x="0" y="0"/>
            <a:chExt cx="28757772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8757773" cy="69850"/>
            </a:xfrm>
            <a:custGeom>
              <a:avLst/>
              <a:gdLst/>
              <a:ahLst/>
              <a:cxnLst/>
              <a:rect l="l" t="t" r="r" b="b"/>
              <a:pathLst>
                <a:path w="28757773" h="69850">
                  <a:moveTo>
                    <a:pt x="284669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757773" y="69850"/>
                  </a:lnTo>
                  <a:lnTo>
                    <a:pt x="28757773" y="0"/>
                  </a:lnTo>
                  <a:close/>
                </a:path>
              </a:pathLst>
            </a:custGeom>
            <a:solidFill>
              <a:srgbClr val="8D614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557007" y="1609523"/>
            <a:ext cx="655416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User Documents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57007" y="4481592"/>
            <a:ext cx="6839521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AA7D66"/>
                </a:solidFill>
                <a:latin typeface="Montserrat Bold" panose="00000800000000000000" charset="0"/>
                <a:ea typeface="Montserrat"/>
                <a:cs typeface="Montserrat"/>
                <a:sym typeface="Montserrat"/>
              </a:rPr>
              <a:t>How to access: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when creating a packet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Forms &amp; Documents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1F0424-C3CC-4BBE-19C9-5ED1DA30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5756"/>
            <a:ext cx="6139983" cy="652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3E097A61-7819-86D0-787A-04394438209D}"/>
              </a:ext>
            </a:extLst>
          </p:cNvPr>
          <p:cNvSpPr txBox="1"/>
          <p:nvPr/>
        </p:nvSpPr>
        <p:spPr>
          <a:xfrm>
            <a:off x="9557007" y="6086186"/>
            <a:ext cx="804519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AA7D66"/>
                </a:solidFill>
                <a:latin typeface="Montserrat Bold" panose="00000800000000000000" charset="0"/>
                <a:ea typeface="Montserrat"/>
                <a:cs typeface="Montserrat"/>
                <a:sym typeface="Montserrat"/>
              </a:rPr>
              <a:t>Tips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Name the User Documents when added into Orion – easier to find and reuse later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Purge if possible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133DD469-9DCB-8B24-30B5-2356BE10C117}"/>
              </a:ext>
            </a:extLst>
          </p:cNvPr>
          <p:cNvSpPr txBox="1"/>
          <p:nvPr/>
        </p:nvSpPr>
        <p:spPr>
          <a:xfrm>
            <a:off x="9557007" y="2876998"/>
            <a:ext cx="8045193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AA7D66"/>
                </a:solidFill>
                <a:latin typeface="Montserrat Bold" panose="00000800000000000000" charset="0"/>
                <a:ea typeface="Montserrat"/>
                <a:cs typeface="Montserrat"/>
                <a:sym typeface="Montserrat"/>
              </a:rPr>
              <a:t>Use: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Retains all User Documents added to Orion</a:t>
            </a: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Available for all packets </a:t>
            </a:r>
            <a:r>
              <a:rPr lang="en-US" sz="16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(Appeal, Transfer, Property)</a:t>
            </a:r>
            <a:endParaRPr lang="en-US" sz="24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0800000">
            <a:off x="0" y="1467189"/>
            <a:ext cx="1533496" cy="262829"/>
            <a:chOff x="0" y="0"/>
            <a:chExt cx="333445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334455" cy="69850"/>
            </a:xfrm>
            <a:custGeom>
              <a:avLst/>
              <a:gdLst/>
              <a:ahLst/>
              <a:cxnLst/>
              <a:rect l="l" t="t" r="r" b="b"/>
              <a:pathLst>
                <a:path w="3334455" h="69850">
                  <a:moveTo>
                    <a:pt x="30436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34455" y="69850"/>
                  </a:lnTo>
                  <a:lnTo>
                    <a:pt x="3334455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60857" y="1323437"/>
            <a:ext cx="421591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Step Three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09201" y="1340920"/>
            <a:ext cx="4215915" cy="57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8"/>
              </a:lnSpc>
            </a:pPr>
            <a:r>
              <a:rPr lang="en-US" sz="4079" b="1" dirty="0">
                <a:solidFill>
                  <a:schemeClr val="bg2">
                    <a:lumMod val="25000"/>
                  </a:scheme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03/03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3335000" y="3390085"/>
            <a:ext cx="7116302" cy="173662"/>
            <a:chOff x="0" y="0"/>
            <a:chExt cx="23418822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335000" y="2933700"/>
            <a:ext cx="3701536" cy="3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745140"/>
                </a:solidFill>
                <a:latin typeface="Belleza"/>
                <a:ea typeface="Belleza"/>
                <a:cs typeface="Belleza"/>
                <a:sym typeface="Bellez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 THE PACKET</a:t>
            </a:r>
            <a:endParaRPr lang="en-US" sz="1600" spc="480" dirty="0">
              <a:solidFill>
                <a:srgbClr val="74514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335000" y="3551464"/>
            <a:ext cx="3558941" cy="3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745140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MEMORIZE</a:t>
            </a:r>
            <a:endParaRPr lang="en-US" sz="1600" spc="480" dirty="0">
              <a:solidFill>
                <a:srgbClr val="74514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35000" y="4169228"/>
            <a:ext cx="3824001" cy="3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745140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PACKET SETTINGS</a:t>
            </a:r>
            <a:endParaRPr lang="en-US" sz="1600" spc="480" dirty="0">
              <a:solidFill>
                <a:srgbClr val="74514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13335000" y="4007849"/>
            <a:ext cx="7116302" cy="173662"/>
            <a:chOff x="0" y="0"/>
            <a:chExt cx="23418822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3335000" y="4625614"/>
            <a:ext cx="7116302" cy="173662"/>
            <a:chOff x="0" y="0"/>
            <a:chExt cx="23418822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7">
            <a:extLst>
              <a:ext uri="{FF2B5EF4-FFF2-40B4-BE49-F238E27FC236}">
                <a16:creationId xmlns:a16="http://schemas.microsoft.com/office/drawing/2014/main" id="{B11FD1CC-B56A-002B-24F2-840FD1489979}"/>
              </a:ext>
            </a:extLst>
          </p:cNvPr>
          <p:cNvSpPr txBox="1"/>
          <p:nvPr/>
        </p:nvSpPr>
        <p:spPr>
          <a:xfrm>
            <a:off x="2260857" y="2787876"/>
            <a:ext cx="10845543" cy="551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dirty="0">
                <a:solidFill>
                  <a:srgbClr val="AA7D66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Build the packet:</a:t>
            </a:r>
            <a:endParaRPr lang="en-US" sz="1400" dirty="0">
              <a:solidFill>
                <a:srgbClr val="777775"/>
              </a:solidFill>
              <a:latin typeface="Montserrat ExtraBold" panose="00000900000000000000" pitchFamily="2" charset="0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Build the packet using Packet Items 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Appeal</a:t>
            </a: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Batch run in Group Appeals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Create packet from within Appeal on Document tab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Transfer</a:t>
            </a: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Batch run from Activities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Create packet from within Transfer above Additional Properties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Property</a:t>
            </a: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Batch run from Activities</a:t>
            </a:r>
          </a:p>
          <a:p>
            <a:pPr marL="1257300" lvl="2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Create packet from within parcel in expanded Property Header</a:t>
            </a:r>
          </a:p>
          <a:p>
            <a:pPr algn="l">
              <a:lnSpc>
                <a:spcPts val="2659"/>
              </a:lnSpc>
            </a:pPr>
            <a:endParaRPr lang="en-US" sz="20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Memorize packets  - no need to keep recreating</a:t>
            </a:r>
          </a:p>
          <a:p>
            <a:pPr algn="l">
              <a:lnSpc>
                <a:spcPts val="2659"/>
              </a:lnSpc>
            </a:pPr>
            <a:endParaRPr lang="en-US" sz="20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Check the Settings options in the packet – this is where you can attach the packet to the record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2306" y="0"/>
            <a:ext cx="9595693" cy="10530258"/>
            <a:chOff x="8989" y="-11831"/>
            <a:chExt cx="3160185" cy="3479800"/>
          </a:xfrm>
        </p:grpSpPr>
        <p:sp>
          <p:nvSpPr>
            <p:cNvPr id="3" name="Freeform 3"/>
            <p:cNvSpPr/>
            <p:nvPr/>
          </p:nvSpPr>
          <p:spPr>
            <a:xfrm>
              <a:off x="8989" y="-11831"/>
              <a:ext cx="3160185" cy="3479800"/>
            </a:xfrm>
            <a:custGeom>
              <a:avLst/>
              <a:gdLst/>
              <a:ahLst/>
              <a:cxnLst/>
              <a:rect l="l" t="t" r="r" b="b"/>
              <a:pathLst>
                <a:path w="3160185" h="3479800">
                  <a:moveTo>
                    <a:pt x="0" y="0"/>
                  </a:moveTo>
                  <a:lnTo>
                    <a:pt x="3160185" y="0"/>
                  </a:lnTo>
                  <a:lnTo>
                    <a:pt x="316018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497305" y="34859"/>
            <a:ext cx="1156109" cy="269962"/>
            <a:chOff x="0" y="0"/>
            <a:chExt cx="2447437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447437" cy="69850"/>
            </a:xfrm>
            <a:custGeom>
              <a:avLst/>
              <a:gdLst/>
              <a:ahLst/>
              <a:cxnLst/>
              <a:rect l="l" t="t" r="r" b="b"/>
              <a:pathLst>
                <a:path w="2447437" h="69850">
                  <a:moveTo>
                    <a:pt x="21566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47437" y="69850"/>
                  </a:lnTo>
                  <a:lnTo>
                    <a:pt x="2447437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591341" y="5818604"/>
            <a:ext cx="6252988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622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Memorize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600" y="1113963"/>
            <a:ext cx="6326730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4"/>
              </a:lnSpc>
              <a:spcBef>
                <a:spcPct val="0"/>
              </a:spcBef>
            </a:pPr>
            <a:r>
              <a:rPr lang="en-US" sz="4000" spc="552" dirty="0">
                <a:solidFill>
                  <a:srgbClr val="AA7D66"/>
                </a:solidFill>
                <a:latin typeface="Belleza"/>
                <a:ea typeface="Belleza"/>
                <a:cs typeface="Belleza"/>
                <a:sym typeface="Belleza"/>
              </a:rPr>
              <a:t>PACKET SETTINGS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1600" y="1632371"/>
            <a:ext cx="6678242" cy="101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Avoid adding blank sheets to separate files  within the packet by checking the box </a:t>
            </a:r>
            <a:r>
              <a:rPr lang="en-US" sz="2000" b="1" i="1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Start Items On Odd Page.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606DA-C2A8-E5C7-6BFE-1DD6449B5546}"/>
              </a:ext>
            </a:extLst>
          </p:cNvPr>
          <p:cNvSpPr txBox="1"/>
          <p:nvPr/>
        </p:nvSpPr>
        <p:spPr>
          <a:xfrm>
            <a:off x="9591341" y="6656745"/>
            <a:ext cx="7630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If you forget to set either </a:t>
            </a:r>
            <a:r>
              <a:rPr lang="en-US" sz="2000" b="1" i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Allow other to view this setting 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US" sz="2000" b="1" i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Set as the default setting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on a packet, </a:t>
            </a:r>
            <a:r>
              <a:rPr lang="en-US" sz="2000" b="1" i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Memorize</a:t>
            </a:r>
            <a:r>
              <a:rPr lang="en-US" sz="2000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the packet again and check the boxes.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B82A7B-352A-3037-C9BE-F3B42752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2787"/>
            <a:ext cx="8692307" cy="681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5A363-8EFF-1475-0EA1-DD55DA010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011" y="-4692"/>
            <a:ext cx="9622989" cy="450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2472896"/>
            <a:chOff x="0" y="0"/>
            <a:chExt cx="7051532" cy="13758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51532" cy="1375828"/>
            </a:xfrm>
            <a:custGeom>
              <a:avLst/>
              <a:gdLst/>
              <a:ahLst/>
              <a:cxnLst/>
              <a:rect l="l" t="t" r="r" b="b"/>
              <a:pathLst>
                <a:path w="7051532" h="1375828">
                  <a:moveTo>
                    <a:pt x="0" y="0"/>
                  </a:moveTo>
                  <a:lnTo>
                    <a:pt x="7051532" y="0"/>
                  </a:lnTo>
                  <a:lnTo>
                    <a:pt x="7051532" y="1375828"/>
                  </a:lnTo>
                  <a:lnTo>
                    <a:pt x="0" y="1375828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912652" y="1013374"/>
            <a:ext cx="3217760" cy="732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21"/>
              </a:lnSpc>
            </a:pPr>
            <a:r>
              <a:rPr lang="en-US" sz="5201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Packet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6568" y="3193442"/>
            <a:ext cx="342857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b="1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Appeal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843646" y="3193442"/>
            <a:ext cx="2817588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b="1" dirty="0">
                <a:solidFill>
                  <a:srgbClr val="AA7D66"/>
                </a:solidFill>
                <a:latin typeface="Montserrat"/>
                <a:sym typeface="Montserrat"/>
              </a:rPr>
              <a:t>Property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915896" y="886956"/>
            <a:ext cx="3255158" cy="86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6600" dirty="0">
                <a:solidFill>
                  <a:schemeClr val="bg2"/>
                </a:solidFill>
                <a:latin typeface="Brittany"/>
                <a:ea typeface="Brittany"/>
                <a:cs typeface="Brittany"/>
                <a:sym typeface="Brittany"/>
              </a:rPr>
              <a:t>Examples</a:t>
            </a:r>
            <a:endParaRPr lang="en-US" sz="8000" dirty="0">
              <a:solidFill>
                <a:schemeClr val="bg2"/>
              </a:solidFill>
              <a:latin typeface="Brittany"/>
              <a:ea typeface="Brittany"/>
              <a:cs typeface="Brittany"/>
              <a:sym typeface="Brittany"/>
            </a:endParaRPr>
          </a:p>
        </p:txBody>
      </p:sp>
      <p:grpSp>
        <p:nvGrpSpPr>
          <p:cNvPr id="51" name="Group 51"/>
          <p:cNvGrpSpPr/>
          <p:nvPr/>
        </p:nvGrpSpPr>
        <p:grpSpPr>
          <a:xfrm rot="-10800000">
            <a:off x="-4084158" y="9067487"/>
            <a:ext cx="23374565" cy="254790"/>
            <a:chOff x="0" y="0"/>
            <a:chExt cx="52429688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52429687" cy="69850"/>
            </a:xfrm>
            <a:custGeom>
              <a:avLst/>
              <a:gdLst/>
              <a:ahLst/>
              <a:cxnLst/>
              <a:rect l="l" t="t" r="r" b="b"/>
              <a:pathLst>
                <a:path w="52429687" h="69850">
                  <a:moveTo>
                    <a:pt x="521388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429687" y="69850"/>
                  </a:lnTo>
                  <a:lnTo>
                    <a:pt x="52429687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 rot="-5400000">
            <a:off x="2767965" y="5636091"/>
            <a:ext cx="6721987" cy="254790"/>
            <a:chOff x="0" y="0"/>
            <a:chExt cx="15077571" cy="571500"/>
          </a:xfrm>
        </p:grpSpPr>
        <p:sp>
          <p:nvSpPr>
            <p:cNvPr id="54" name="Freeform 54"/>
            <p:cNvSpPr/>
            <p:nvPr/>
          </p:nvSpPr>
          <p:spPr>
            <a:xfrm>
              <a:off x="0" y="255270"/>
              <a:ext cx="15077571" cy="69850"/>
            </a:xfrm>
            <a:custGeom>
              <a:avLst/>
              <a:gdLst/>
              <a:ahLst/>
              <a:cxnLst/>
              <a:rect l="l" t="t" r="r" b="b"/>
              <a:pathLst>
                <a:path w="15077571" h="69850">
                  <a:moveTo>
                    <a:pt x="147867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77571" y="69850"/>
                  </a:lnTo>
                  <a:lnTo>
                    <a:pt x="15077571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Box 7">
            <a:extLst>
              <a:ext uri="{FF2B5EF4-FFF2-40B4-BE49-F238E27FC236}">
                <a16:creationId xmlns:a16="http://schemas.microsoft.com/office/drawing/2014/main" id="{209B8A4E-FA2D-50DF-98F7-8E16D9B3481B}"/>
              </a:ext>
            </a:extLst>
          </p:cNvPr>
          <p:cNvSpPr txBox="1"/>
          <p:nvPr/>
        </p:nvSpPr>
        <p:spPr>
          <a:xfrm>
            <a:off x="7192539" y="3193442"/>
            <a:ext cx="342857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b="1" dirty="0">
                <a:solidFill>
                  <a:srgbClr val="AA7D66"/>
                </a:solidFill>
                <a:latin typeface="Montserrat"/>
                <a:sym typeface="Montserrat"/>
              </a:rPr>
              <a:t>Transfer</a:t>
            </a:r>
          </a:p>
        </p:txBody>
      </p:sp>
      <p:grpSp>
        <p:nvGrpSpPr>
          <p:cNvPr id="66" name="Group 53">
            <a:extLst>
              <a:ext uri="{FF2B5EF4-FFF2-40B4-BE49-F238E27FC236}">
                <a16:creationId xmlns:a16="http://schemas.microsoft.com/office/drawing/2014/main" id="{52C04858-ABEA-26EB-0498-B5668A2C2A7F}"/>
              </a:ext>
            </a:extLst>
          </p:cNvPr>
          <p:cNvGrpSpPr/>
          <p:nvPr/>
        </p:nvGrpSpPr>
        <p:grpSpPr>
          <a:xfrm rot="-5400000">
            <a:off x="8914131" y="5662515"/>
            <a:ext cx="6721987" cy="254790"/>
            <a:chOff x="0" y="0"/>
            <a:chExt cx="15077571" cy="571500"/>
          </a:xfrm>
        </p:grpSpPr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8D029A88-7F63-CFFE-2447-ECF0BA934979}"/>
                </a:ext>
              </a:extLst>
            </p:cNvPr>
            <p:cNvSpPr/>
            <p:nvPr/>
          </p:nvSpPr>
          <p:spPr>
            <a:xfrm>
              <a:off x="0" y="255270"/>
              <a:ext cx="15077571" cy="69850"/>
            </a:xfrm>
            <a:custGeom>
              <a:avLst/>
              <a:gdLst/>
              <a:ahLst/>
              <a:cxnLst/>
              <a:rect l="l" t="t" r="r" b="b"/>
              <a:pathLst>
                <a:path w="15077571" h="69850">
                  <a:moveTo>
                    <a:pt x="147867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77571" y="69850"/>
                  </a:lnTo>
                  <a:lnTo>
                    <a:pt x="15077571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TextBox 7">
            <a:extLst>
              <a:ext uri="{FF2B5EF4-FFF2-40B4-BE49-F238E27FC236}">
                <a16:creationId xmlns:a16="http://schemas.microsoft.com/office/drawing/2014/main" id="{12B1C220-D0EF-A9E1-C955-963AB4293A55}"/>
              </a:ext>
            </a:extLst>
          </p:cNvPr>
          <p:cNvSpPr txBox="1"/>
          <p:nvPr/>
        </p:nvSpPr>
        <p:spPr>
          <a:xfrm>
            <a:off x="886568" y="3832964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Informal Appeal Documents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TextBox 29">
            <a:extLst>
              <a:ext uri="{FF2B5EF4-FFF2-40B4-BE49-F238E27FC236}">
                <a16:creationId xmlns:a16="http://schemas.microsoft.com/office/drawing/2014/main" id="{B79D924E-69E8-73A1-B11B-53C72755B9CD}"/>
              </a:ext>
            </a:extLst>
          </p:cNvPr>
          <p:cNvSpPr txBox="1"/>
          <p:nvPr/>
        </p:nvSpPr>
        <p:spPr>
          <a:xfrm>
            <a:off x="12843646" y="3832951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 Report w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</a:t>
            </a: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Grid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id="{BF4B029D-F6F1-24BC-2B86-7B93E55376CB}"/>
              </a:ext>
            </a:extLst>
          </p:cNvPr>
          <p:cNvSpPr txBox="1"/>
          <p:nvPr/>
        </p:nvSpPr>
        <p:spPr>
          <a:xfrm>
            <a:off x="7192539" y="3832951"/>
            <a:ext cx="342857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 Packet Orion Docs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TextBox 7">
            <a:extLst>
              <a:ext uri="{FF2B5EF4-FFF2-40B4-BE49-F238E27FC236}">
                <a16:creationId xmlns:a16="http://schemas.microsoft.com/office/drawing/2014/main" id="{F905A4AA-F8ED-3FEE-8D6E-8E0C23DCF959}"/>
              </a:ext>
            </a:extLst>
          </p:cNvPr>
          <p:cNvSpPr txBox="1"/>
          <p:nvPr/>
        </p:nvSpPr>
        <p:spPr>
          <a:xfrm>
            <a:off x="886568" y="4324996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Informal Packet w 10 Day Waiver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TextBox 7">
            <a:extLst>
              <a:ext uri="{FF2B5EF4-FFF2-40B4-BE49-F238E27FC236}">
                <a16:creationId xmlns:a16="http://schemas.microsoft.com/office/drawing/2014/main" id="{CC366A2A-280C-67B9-7198-B36D7B9C9D51}"/>
              </a:ext>
            </a:extLst>
          </p:cNvPr>
          <p:cNvSpPr txBox="1"/>
          <p:nvPr/>
        </p:nvSpPr>
        <p:spPr>
          <a:xfrm>
            <a:off x="886568" y="4817028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SC Packet (Residential)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id="{643ECB9C-CAEA-F206-406B-5A84D4F1B8BE}"/>
              </a:ext>
            </a:extLst>
          </p:cNvPr>
          <p:cNvSpPr txBox="1"/>
          <p:nvPr/>
        </p:nvSpPr>
        <p:spPr>
          <a:xfrm>
            <a:off x="886568" y="5309060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 CRE SC &amp; BOTA Packet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6A3C9DE5-5CC1-CF16-DAC7-908794870D55}"/>
              </a:ext>
            </a:extLst>
          </p:cNvPr>
          <p:cNvSpPr txBox="1"/>
          <p:nvPr/>
        </p:nvSpPr>
        <p:spPr>
          <a:xfrm>
            <a:off x="886568" y="5778990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Appeal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Pckt</a:t>
            </a: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 PRC Comp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TextBox 7">
            <a:extLst>
              <a:ext uri="{FF2B5EF4-FFF2-40B4-BE49-F238E27FC236}">
                <a16:creationId xmlns:a16="http://schemas.microsoft.com/office/drawing/2014/main" id="{9018EA1E-4468-39B7-9C74-B2EA48306F81}"/>
              </a:ext>
            </a:extLst>
          </p:cNvPr>
          <p:cNvSpPr txBox="1"/>
          <p:nvPr/>
        </p:nvSpPr>
        <p:spPr>
          <a:xfrm>
            <a:off x="886568" y="6277136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Nbhd 533 Appeal example 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TextBox 7">
            <a:extLst>
              <a:ext uri="{FF2B5EF4-FFF2-40B4-BE49-F238E27FC236}">
                <a16:creationId xmlns:a16="http://schemas.microsoft.com/office/drawing/2014/main" id="{E4F76945-0D8E-BF39-B817-E26B9B0DDC91}"/>
              </a:ext>
            </a:extLst>
          </p:cNvPr>
          <p:cNvSpPr txBox="1"/>
          <p:nvPr/>
        </p:nvSpPr>
        <p:spPr>
          <a:xfrm>
            <a:off x="886568" y="6751170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2025 Land Informal Docs</a:t>
            </a:r>
          </a:p>
        </p:txBody>
      </p:sp>
      <p:sp>
        <p:nvSpPr>
          <p:cNvPr id="79" name="TextBox 29">
            <a:extLst>
              <a:ext uri="{FF2B5EF4-FFF2-40B4-BE49-F238E27FC236}">
                <a16:creationId xmlns:a16="http://schemas.microsoft.com/office/drawing/2014/main" id="{95ECC8BA-358B-61E4-691A-6AFAB2FD99B6}"/>
              </a:ext>
            </a:extLst>
          </p:cNvPr>
          <p:cNvSpPr txBox="1"/>
          <p:nvPr/>
        </p:nvSpPr>
        <p:spPr>
          <a:xfrm>
            <a:off x="12843646" y="4320633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&amp; E Questionnaires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TextBox 29">
            <a:extLst>
              <a:ext uri="{FF2B5EF4-FFF2-40B4-BE49-F238E27FC236}">
                <a16:creationId xmlns:a16="http://schemas.microsoft.com/office/drawing/2014/main" id="{4B947EF6-0334-26DA-ACC1-40007AF283A4}"/>
              </a:ext>
            </a:extLst>
          </p:cNvPr>
          <p:cNvSpPr txBox="1"/>
          <p:nvPr/>
        </p:nvSpPr>
        <p:spPr>
          <a:xfrm>
            <a:off x="12843646" y="4817015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fr-FR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1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Blank Ag Questionnaire w Guide</a:t>
            </a:r>
            <a:endParaRPr lang="fr-FR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TextBox 29">
            <a:extLst>
              <a:ext uri="{FF2B5EF4-FFF2-40B4-BE49-F238E27FC236}">
                <a16:creationId xmlns:a16="http://schemas.microsoft.com/office/drawing/2014/main" id="{72307D21-30F5-F252-4672-73B456985A1D}"/>
              </a:ext>
            </a:extLst>
          </p:cNvPr>
          <p:cNvSpPr txBox="1"/>
          <p:nvPr/>
        </p:nvSpPr>
        <p:spPr>
          <a:xfrm>
            <a:off x="12843646" y="5309047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 Report w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</a:t>
            </a: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Standard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TextBox 29">
            <a:extLst>
              <a:ext uri="{FF2B5EF4-FFF2-40B4-BE49-F238E27FC236}">
                <a16:creationId xmlns:a16="http://schemas.microsoft.com/office/drawing/2014/main" id="{E8948105-338A-C419-1443-31DD5EA4EA01}"/>
              </a:ext>
            </a:extLst>
          </p:cNvPr>
          <p:cNvSpPr txBox="1"/>
          <p:nvPr/>
        </p:nvSpPr>
        <p:spPr>
          <a:xfrm>
            <a:off x="12843646" y="5801079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ResBldg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NewCon</a:t>
            </a: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DC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TextBox 29">
            <a:extLst>
              <a:ext uri="{FF2B5EF4-FFF2-40B4-BE49-F238E27FC236}">
                <a16:creationId xmlns:a16="http://schemas.microsoft.com/office/drawing/2014/main" id="{9FDB83BB-F7FA-ADF4-94AE-0008033F9E90}"/>
              </a:ext>
            </a:extLst>
          </p:cNvPr>
          <p:cNvSpPr txBox="1"/>
          <p:nvPr/>
        </p:nvSpPr>
        <p:spPr>
          <a:xfrm>
            <a:off x="12843646" y="6291884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Comp Cost Income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TextBox 29">
            <a:extLst>
              <a:ext uri="{FF2B5EF4-FFF2-40B4-BE49-F238E27FC236}">
                <a16:creationId xmlns:a16="http://schemas.microsoft.com/office/drawing/2014/main" id="{C2E27055-417E-83E3-07A4-D3D56AEB5183}"/>
              </a:ext>
            </a:extLst>
          </p:cNvPr>
          <p:cNvSpPr txBox="1"/>
          <p:nvPr/>
        </p:nvSpPr>
        <p:spPr>
          <a:xfrm>
            <a:off x="12843646" y="6774822"/>
            <a:ext cx="45577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OthImp PRC w Grid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TextBox 7">
            <a:extLst>
              <a:ext uri="{FF2B5EF4-FFF2-40B4-BE49-F238E27FC236}">
                <a16:creationId xmlns:a16="http://schemas.microsoft.com/office/drawing/2014/main" id="{17B8A7F1-79F2-CE08-47DE-0A379047D513}"/>
              </a:ext>
            </a:extLst>
          </p:cNvPr>
          <p:cNvSpPr txBox="1"/>
          <p:nvPr/>
        </p:nvSpPr>
        <p:spPr>
          <a:xfrm>
            <a:off x="7192538" y="4324982"/>
            <a:ext cx="4313662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 Packet Buyers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Ltr</a:t>
            </a:r>
            <a:endParaRPr lang="en-US" sz="2060" dirty="0">
              <a:solidFill>
                <a:srgbClr val="7451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TextBox 7">
            <a:extLst>
              <a:ext uri="{FF2B5EF4-FFF2-40B4-BE49-F238E27FC236}">
                <a16:creationId xmlns:a16="http://schemas.microsoft.com/office/drawing/2014/main" id="{63D750BF-38A5-E613-26A9-D12F04728B0A}"/>
              </a:ext>
            </a:extLst>
          </p:cNvPr>
          <p:cNvSpPr txBox="1"/>
          <p:nvPr/>
        </p:nvSpPr>
        <p:spPr>
          <a:xfrm>
            <a:off x="7189955" y="4849578"/>
            <a:ext cx="4313662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Ratio Appeal</a:t>
            </a:r>
          </a:p>
        </p:txBody>
      </p:sp>
      <p:sp>
        <p:nvSpPr>
          <p:cNvPr id="90" name="TextBox 7">
            <a:extLst>
              <a:ext uri="{FF2B5EF4-FFF2-40B4-BE49-F238E27FC236}">
                <a16:creationId xmlns:a16="http://schemas.microsoft.com/office/drawing/2014/main" id="{739BA377-5A39-7292-023F-DD636A44DD4C}"/>
              </a:ext>
            </a:extLst>
          </p:cNvPr>
          <p:cNvSpPr txBox="1"/>
          <p:nvPr/>
        </p:nvSpPr>
        <p:spPr>
          <a:xfrm>
            <a:off x="12843646" y="7258804"/>
            <a:ext cx="4313662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PRC w </a:t>
            </a:r>
            <a:r>
              <a:rPr lang="en-US" sz="2060" dirty="0" err="1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Descrip</a:t>
            </a:r>
            <a:r>
              <a:rPr lang="en-US" sz="206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 Standard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A1464-D80B-A678-DB5A-F1ED9DC2E4D1}"/>
              </a:ext>
            </a:extLst>
          </p:cNvPr>
          <p:cNvSpPr txBox="1"/>
          <p:nvPr/>
        </p:nvSpPr>
        <p:spPr>
          <a:xfrm>
            <a:off x="886568" y="7473213"/>
            <a:ext cx="342857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Douglas Co Appeal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50917C9-17A3-82D8-49C4-A0FFFE7829F0}"/>
              </a:ext>
            </a:extLst>
          </p:cNvPr>
          <p:cNvSpPr txBox="1"/>
          <p:nvPr/>
        </p:nvSpPr>
        <p:spPr>
          <a:xfrm>
            <a:off x="886568" y="8112735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1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DgCoExhibit-2021-5987-EQ</a:t>
            </a:r>
            <a:endParaRPr lang="en-US" sz="206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7F2ED7E-7E33-6DDE-E269-CB34FF57EAB3}"/>
              </a:ext>
            </a:extLst>
          </p:cNvPr>
          <p:cNvSpPr txBox="1"/>
          <p:nvPr/>
        </p:nvSpPr>
        <p:spPr>
          <a:xfrm>
            <a:off x="886568" y="8604767"/>
            <a:ext cx="50260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66"/>
              </a:lnSpc>
              <a:spcBef>
                <a:spcPct val="0"/>
              </a:spcBef>
            </a:pPr>
            <a:r>
              <a:rPr lang="en-US" sz="206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1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2024-2355-EQSC-Dg-CoExhibit</a:t>
            </a:r>
            <a:endParaRPr lang="en-US" sz="206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28700" y="866590"/>
            <a:ext cx="16197888" cy="8553820"/>
            <a:chOff x="0" y="0"/>
            <a:chExt cx="5668596" cy="299348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68596" cy="2993486"/>
            </a:xfrm>
            <a:custGeom>
              <a:avLst/>
              <a:gdLst/>
              <a:ahLst/>
              <a:cxnLst/>
              <a:rect l="l" t="t" r="r" b="b"/>
              <a:pathLst>
                <a:path w="5668596" h="2993486">
                  <a:moveTo>
                    <a:pt x="0" y="0"/>
                  </a:moveTo>
                  <a:lnTo>
                    <a:pt x="5668596" y="0"/>
                  </a:lnTo>
                  <a:lnTo>
                    <a:pt x="5668596" y="2993486"/>
                  </a:lnTo>
                  <a:lnTo>
                    <a:pt x="0" y="2993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555575" y="3609933"/>
            <a:ext cx="7139459" cy="893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59"/>
              </a:lnSpc>
            </a:pPr>
            <a:r>
              <a:rPr lang="en-US" sz="6049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Transfer Packet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156889" y="5014335"/>
            <a:ext cx="8553820" cy="258330"/>
            <a:chOff x="0" y="0"/>
            <a:chExt cx="18923515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18923515" cy="69850"/>
            </a:xfrm>
            <a:custGeom>
              <a:avLst/>
              <a:gdLst/>
              <a:ahLst/>
              <a:cxnLst/>
              <a:rect l="l" t="t" r="r" b="b"/>
              <a:pathLst>
                <a:path w="18923515" h="69850">
                  <a:moveTo>
                    <a:pt x="186326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923515" y="69850"/>
                  </a:lnTo>
                  <a:lnTo>
                    <a:pt x="18923515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55575" y="1855311"/>
            <a:ext cx="5302425" cy="88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71148" y="5469068"/>
            <a:ext cx="6346566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3"/>
              </a:lnSpc>
            </a:pPr>
            <a:r>
              <a:rPr lang="en-US" sz="1936" spc="580" dirty="0">
                <a:solidFill>
                  <a:srgbClr val="8D614B"/>
                </a:solidFill>
                <a:latin typeface="Belleza"/>
                <a:ea typeface="Belleza"/>
                <a:cs typeface="Belleza"/>
                <a:sym typeface="Belleza"/>
              </a:rPr>
              <a:t>TRANSFER PACKET ITEMS DEMO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45866" y="3881021"/>
            <a:ext cx="5698558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R340963</a:t>
            </a:r>
          </a:p>
          <a:p>
            <a:pPr algn="ctr"/>
            <a:endParaRPr lang="en-US" sz="1600" dirty="0">
              <a:solidFill>
                <a:srgbClr val="AA7D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-US" sz="1600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Virtual Tab: </a:t>
            </a:r>
          </a:p>
          <a:p>
            <a:pPr algn="ctr"/>
            <a:r>
              <a:rPr lang="en-US" sz="1600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2 SVQs/COVs</a:t>
            </a:r>
          </a:p>
          <a:p>
            <a:pPr algn="ctr"/>
            <a:r>
              <a:rPr lang="en-US" sz="1600" dirty="0">
                <a:solidFill>
                  <a:srgbClr val="AA7D66"/>
                </a:solidFill>
                <a:latin typeface="Montserrat"/>
                <a:ea typeface="Montserrat"/>
                <a:cs typeface="Montserrat"/>
                <a:sym typeface="Montserrat"/>
              </a:rPr>
              <a:t>2 Sale Packets (after inspection)</a:t>
            </a:r>
          </a:p>
          <a:p>
            <a:pPr algn="ctr"/>
            <a:endParaRPr lang="en-US" sz="1600" dirty="0">
              <a:solidFill>
                <a:srgbClr val="AA7D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endParaRPr lang="en-US" sz="1600" dirty="0">
              <a:solidFill>
                <a:srgbClr val="AA7D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CCA36-B016-7672-1C24-58761B178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222C7E1-C32E-B587-E650-5BA3266DD4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8700" y="866590"/>
            <a:ext cx="16197888" cy="8553820"/>
            <a:chOff x="0" y="0"/>
            <a:chExt cx="5668596" cy="2993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C14D7F-64D1-8EC0-2B18-5C0221892A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68596" cy="2993486"/>
            </a:xfrm>
            <a:custGeom>
              <a:avLst/>
              <a:gdLst/>
              <a:ahLst/>
              <a:cxnLst/>
              <a:rect l="l" t="t" r="r" b="b"/>
              <a:pathLst>
                <a:path w="5668596" h="2993486">
                  <a:moveTo>
                    <a:pt x="0" y="0"/>
                  </a:moveTo>
                  <a:lnTo>
                    <a:pt x="5668596" y="0"/>
                  </a:lnTo>
                  <a:lnTo>
                    <a:pt x="5668596" y="2993486"/>
                  </a:lnTo>
                  <a:lnTo>
                    <a:pt x="0" y="2993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C1396A7A-663B-6EA3-D767-A6AC291A0234}"/>
              </a:ext>
            </a:extLst>
          </p:cNvPr>
          <p:cNvSpPr txBox="1"/>
          <p:nvPr/>
        </p:nvSpPr>
        <p:spPr>
          <a:xfrm>
            <a:off x="1539787" y="4573793"/>
            <a:ext cx="15208425" cy="123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9"/>
              </a:lnSpc>
            </a:pPr>
            <a:r>
              <a:rPr lang="en-US" sz="13800" b="1" dirty="0">
                <a:solidFill>
                  <a:srgbClr val="4B4B3D"/>
                </a:solidFill>
                <a:latin typeface="Brittany" panose="020B0604020202020204" charset="0"/>
                <a:ea typeface="Montserrat Ultra-Bold"/>
                <a:cs typeface="Montserrat Ultra-Bold"/>
                <a:sym typeface="Montserrat Ultra-Bold"/>
              </a:rPr>
              <a:t>Packet Items</a:t>
            </a:r>
          </a:p>
        </p:txBody>
      </p:sp>
    </p:spTree>
    <p:extLst>
      <p:ext uri="{BB962C8B-B14F-4D97-AF65-F5344CB8AC3E}">
        <p14:creationId xmlns:p14="http://schemas.microsoft.com/office/powerpoint/2010/main" val="52538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120B09-F6CA-437E-B1DE-587311BB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1556BC34-F63F-4B37-A536-D8234D197AA7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4E9762E-6379-AB4B-ECBD-98916196286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B3536E8-7B81-4698-C9CA-7AC941C9921F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Appraisal Card: - select card type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Tax Year else Current if not versioned?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87E8F9-516A-B240-F36A-11F07C9F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346" y="409064"/>
            <a:ext cx="6911729" cy="6141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F0A00-7B0A-71E8-367F-A9BAA7B5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26" y="409064"/>
            <a:ext cx="6911729" cy="6141859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8CCE62CC-99E8-FBB7-5381-696AE5B08C75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2926A6-BCC6-EAB0-136D-21F9C28EDB85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28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AC808-8C0F-5819-2742-4C9A956E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61330B-FD8A-69B6-67E4-C175A3E28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E4D2D9AD-963C-5EB5-839C-0F7B3939F859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9167C37-2E31-00D4-AD60-EE1BFDB1959F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7C8177-6089-0CA8-EFF6-4F9C071B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4A98BF0-26FE-76F5-482B-F72D86A10A36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Comparable Sales Report: - select Market Setup and Comp Sheet Format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EDEB01A-3D47-0DD3-C3E8-DB9EA4055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FE6A282A-5806-C741-1F03-8EEFECB06559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9C30CC5-D553-0A82-EA9D-88B9EEFFEB74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B40872-BD52-D29E-C1D3-1B074306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27" y="412621"/>
            <a:ext cx="5584374" cy="4959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26205-3252-DE47-7F7D-B33862D94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2786" y="412620"/>
            <a:ext cx="6925122" cy="613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15F594-9BA2-37D8-D39A-C1B31696DD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676"/>
          <a:stretch/>
        </p:blipFill>
        <p:spPr>
          <a:xfrm>
            <a:off x="3172762" y="3202109"/>
            <a:ext cx="4678686" cy="32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195E3-BA25-9E60-BBCE-4E40AEB7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03CC65-1E83-564C-C71D-77C967B6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143644B-3338-6CFA-56C4-4366366D18AB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40DCB0-D2E5-345E-7F82-2F68DACA28A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D3EA37-7C65-2A03-D243-5AB9A2FAE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5BC2B67-A95A-39CC-735B-F9B2CF1D1E77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Cost Valuation Report: Cost Valuation Report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CD8D7C-19BE-2CA2-E9C0-A7EA20672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4354060C-712A-BBD0-752A-9DCAFF5875FB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1CCBFAE-269A-E7EE-BE33-70C67D30EC35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9B64C27-722E-AA60-40A9-CEAB0DB0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133" y="851199"/>
            <a:ext cx="6911729" cy="52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28906" y="1631944"/>
            <a:ext cx="3476802" cy="347680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1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48881" y="1631944"/>
            <a:ext cx="3476802" cy="347680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8E3D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78947" y="5178254"/>
            <a:ext cx="3476802" cy="347680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171700"/>
            <a:ext cx="9144000" cy="8115300"/>
            <a:chOff x="0" y="0"/>
            <a:chExt cx="3093156" cy="27451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93156" cy="2745175"/>
            </a:xfrm>
            <a:custGeom>
              <a:avLst/>
              <a:gdLst/>
              <a:ahLst/>
              <a:cxnLst/>
              <a:rect l="l" t="t" r="r" b="b"/>
              <a:pathLst>
                <a:path w="3093156" h="2745175">
                  <a:moveTo>
                    <a:pt x="0" y="0"/>
                  </a:moveTo>
                  <a:lnTo>
                    <a:pt x="3093156" y="0"/>
                  </a:lnTo>
                  <a:lnTo>
                    <a:pt x="3093156" y="2745175"/>
                  </a:lnTo>
                  <a:lnTo>
                    <a:pt x="0" y="2745175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29735" y="2978145"/>
            <a:ext cx="608452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counties are utilizing Orion Packets?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33425"/>
            <a:ext cx="1117954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Counties Utilizing Orion Packets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73928" y="3341051"/>
            <a:ext cx="1986756" cy="5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6600" dirty="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41%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01117" y="3370345"/>
            <a:ext cx="2024697" cy="5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6600" dirty="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45%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85946" y="6916655"/>
            <a:ext cx="1915171" cy="5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6600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14%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26366" y="2173522"/>
            <a:ext cx="108188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04523" y="2173522"/>
            <a:ext cx="96551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42514" y="5719832"/>
            <a:ext cx="114966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F4F1E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Other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3624462" y="3378659"/>
            <a:ext cx="257258" cy="0"/>
          </a:xfrm>
          <a:prstGeom prst="line">
            <a:avLst/>
          </a:prstGeom>
          <a:ln w="47625" cap="rnd">
            <a:solidFill>
              <a:srgbClr val="E8E3D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rot="7289688">
            <a:off x="14701152" y="5154442"/>
            <a:ext cx="257258" cy="0"/>
          </a:xfrm>
          <a:prstGeom prst="line">
            <a:avLst/>
          </a:prstGeom>
          <a:ln w="47625" cap="rnd">
            <a:solidFill>
              <a:srgbClr val="E8E3D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rot="-7583324">
            <a:off x="12367527" y="5202608"/>
            <a:ext cx="257258" cy="0"/>
          </a:xfrm>
          <a:prstGeom prst="line">
            <a:avLst/>
          </a:prstGeom>
          <a:ln w="47625" cap="rnd">
            <a:solidFill>
              <a:srgbClr val="E8E3D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BB9E973-8908-8558-04A3-CA379C931F1E}"/>
              </a:ext>
            </a:extLst>
          </p:cNvPr>
          <p:cNvSpPr txBox="1"/>
          <p:nvPr/>
        </p:nvSpPr>
        <p:spPr>
          <a:xfrm>
            <a:off x="1258712" y="8655056"/>
            <a:ext cx="662657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n-US" sz="4079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22 Counties Responded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4B550-3CB3-0716-0C9B-B7EDB563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7C55EF6-9EFF-06FD-4A4F-EC7145A21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2561AA7A-06B6-C36D-D8AE-D3B5A0EB62C0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FFFA611-1AD4-639B-F950-F7BC32914A2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AE9529-E9EB-85DA-E400-CE5A899C3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D75E30D-BC50-C24F-3CF5-EBD6376411C1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GIS Map: select Map Type, configuration, and Map Heading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8297AB9-51D7-2C4E-823E-88DBDE0F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63BF5935-E7E1-D6BF-1CF8-EB3D1D478347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33E0DD9-0B1C-927A-9135-5BC04ABBFA1B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7506D90-4B6D-6B40-F397-EC3A7CCD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1468" y="414398"/>
            <a:ext cx="6153534" cy="6138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51A97-F603-8342-18B7-9E3448A8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6260"/>
            <a:ext cx="6153534" cy="61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AE74E-E6E6-642E-4A16-86B0E0396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67679B-BE6F-8A3C-FAE1-F172DEAEF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C5DCE081-9CFC-CB76-6B02-B572B1E7AD1B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AE66820-CF2B-3E55-C671-FDE16A0199D0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FFDA1B-16E0-9DE9-6C8F-36B41E216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2B7946FB-B3D0-3BB6-5BAA-6C6CAEDF5A19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Income Valuation Report: Income Valuation Report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5D0D25-2EC6-8F6B-0C15-84188BB28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8D5A721-BBD6-60BD-5A25-64B36284DB5B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6187CBB-2F2E-9394-E8C6-36225313D29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048601-1F86-3FA3-DF54-50F48D3B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133" y="851199"/>
            <a:ext cx="6911728" cy="52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74578-9729-2A3F-C406-8F21AD5A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69AA71-D33E-EE12-3841-29F9824A0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DBF5F3F-D985-A96F-CE40-E8A9BE23100C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69DC527-3FF0-0C65-C372-8DBB17A71288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C0FDB2-706E-7698-1DFC-F31619F7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8282F92-2CC7-8D2C-5AEB-C3CD9B255D71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Property Document (from the Document’s tab): select one existing document or upload a new document (will automatically add to the Document tab)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9E1BC3-E584-6934-C020-852F5EF79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73C71F30-556B-1370-B04F-F16972DDE104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797EBB-17B9-131F-3C27-DAC6C9196DCB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B0A9A06-791A-114D-44E8-9DE44F62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8623"/>
            <a:ext cx="5538202" cy="4506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94BB0-5821-5DF6-3F83-4A6B0E29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036636"/>
            <a:ext cx="3847619" cy="3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3EFE88-E5ED-D062-BB5C-903C27E65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304" y="374899"/>
            <a:ext cx="5538202" cy="45062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4FD886-42FC-8EB8-1086-BC61BEECC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8767" y="3036636"/>
            <a:ext cx="3847619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49B60-8E22-5BBE-A83A-4D6455623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14143D-5943-93B1-4009-8500E5AA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7BC7500-D0E9-B056-1BA4-D9F3B67FD7FE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1DE7FB7-F621-D366-F164-41155D3C7850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9BD5E-7CBD-DA74-7882-833C99DC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2C2C28F-A156-38F0-A5C3-5BC111932DE1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Property Document of Specific Type: - select the Document Type to include (will print all of that type so be careful). Great for photographs.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0E4172-BB6E-0F25-21E4-D0774E4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E01AF8C5-5769-76C9-5451-90F73E1BC8F7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C083D33-3F5F-0B6A-933A-CC536E7E9999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7B5673B-53F0-AD1A-8839-6F27F5DC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426" y="605399"/>
            <a:ext cx="6220202" cy="580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0C6FA-84D7-EA5B-153B-99C80942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653761"/>
            <a:ext cx="6168376" cy="57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9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2401B-9A85-8F2F-E640-56E7B427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7450D7-65F3-FBC9-F9A5-7DE9324C2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F1628B28-6CC6-07F4-AFC5-3AED4FC8095F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CAB3FC1-73F6-FFB9-2AC5-029D6145DC0D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5F699B-972B-6844-195E-DCC60568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1240A18-D2FD-6B50-A382-0AB407215F94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Property Form: - select a Property Form to generate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(from Forms &amp; Docs)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205996-B510-6BC7-D16B-E054ED96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7354ECF7-0690-C1A1-0B47-B43E1E93527A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B42E6FF-CD8E-7591-328E-0D12A06864EA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A24E179-7F65-604A-81C8-479C0C19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09292"/>
            <a:ext cx="7620000" cy="620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303F7-0272-343E-6A27-AFB78C85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6243" y="409292"/>
            <a:ext cx="6977355" cy="62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C45D2-ED04-6123-45F3-6529AE70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311839-D318-7F79-EF49-F87ED4E31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5993936-B2A5-4E9A-B1B7-79A916BDDEE2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905588F-D7C7-9317-154B-C42EB59C5CD8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2F5E4-D86C-C24A-081F-48294A997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A831E36-9F73-5EF8-5575-BAC74C8ABEFF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Property Photo: Property Photo, update Heading to display on sheet with photo else it will be </a:t>
            </a:r>
            <a:r>
              <a:rPr lang="en-US" sz="4200" i="1" dirty="0">
                <a:latin typeface="+mj-lt"/>
                <a:ea typeface="+mj-ea"/>
                <a:cs typeface="+mj-cs"/>
                <a:sym typeface="Montserrat Semi-Bold"/>
              </a:rPr>
              <a:t>Property Photo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F3520A-AF41-A301-ADB6-1F927BFF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6E4D77F3-0FA4-3F03-2668-BA5F03262E76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A19E1C-4749-8E55-0642-89F4D8A08E70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CD0B384-52B8-AAD4-766A-2E6949C3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5278" y="703560"/>
            <a:ext cx="6517443" cy="57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13470-9B61-6256-F79B-D2EF42EC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E00EC5-92B4-D4C3-E9EA-08D8861A0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ECF1266F-C110-81AB-1345-09654AEE085F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144DAE2-45CD-3A88-C3C2-AA604FCA7CD7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FDAFE5-0E4D-A4ED-FC72-689319F2E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2CE40518-08DB-8FA8-FFAA-09B0B65EC44E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Property Sketches: Property Sketches</a:t>
            </a:r>
            <a:endParaRPr lang="en-US" sz="4200" i="1" dirty="0">
              <a:latin typeface="+mj-lt"/>
              <a:ea typeface="+mj-ea"/>
              <a:cs typeface="+mj-cs"/>
              <a:sym typeface="Montserrat Semi-Bold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E2A8D5-5254-8729-C2CF-2B05FF64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2D17F23-0B08-0BC2-98C3-D8CE7DE78B02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7852CD0-0029-F10A-6F76-42C3589EBCE1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2C1AA6-13F1-C9B6-D95B-0E98A096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539" y="747746"/>
            <a:ext cx="7144922" cy="53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5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D6AE8-10A7-4F6F-E36E-FB5AE208B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F66052-1C16-6CC6-8805-1F0B3DF2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B8B2EC4A-895B-63F3-7016-C0DD26A7F70E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507E47F-4A50-75B8-213F-9C2AA509CADD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537CB2-B935-D76C-1605-401073761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294E5D9F-3CBD-3D59-1CE3-EB577D4E3B9F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Table of Contents: Enable Leaders and add character if else it will be blank</a:t>
            </a:r>
            <a:endParaRPr lang="en-US" sz="4200" i="1" dirty="0">
              <a:latin typeface="+mj-lt"/>
              <a:ea typeface="+mj-ea"/>
              <a:cs typeface="+mj-cs"/>
              <a:sym typeface="Montserrat Semi-Bold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2A0BF6-D49D-F340-0908-BC9DC002E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698120E-4E04-46FE-1CC1-9517FD6D45F3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6B917A7-D43C-220B-074E-5F2F803CFC5E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822525C-55FB-06B2-A03D-00B28D41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73" y="597340"/>
            <a:ext cx="5641358" cy="5250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6F2723-A830-2662-6270-F5EF3869B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97340"/>
            <a:ext cx="5641358" cy="525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0A327-15B5-58CB-7E86-8962CD9B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460" y="4218233"/>
            <a:ext cx="6895238" cy="2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796E46-5CA8-E801-DD03-0D1BBD758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33" y="4218234"/>
            <a:ext cx="6895238" cy="2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944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263B6-E620-76B9-2E00-1EE94AC6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D796AF9-834B-4A88-8794-2749F1733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4EFC2715-F17E-5B77-B814-D1403B2F73FE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1E0D87D-6B84-C8E0-7A4E-CC2C5C59CF99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F1899F-1493-7875-81E0-F7C4C54B1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660CD41-110C-FE35-008F-E48570F4F677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Table of Contents Line Item: Page numbering: will start the first page numbering after the set number.</a:t>
            </a:r>
            <a:endParaRPr lang="en-US" sz="4200" i="1" dirty="0">
              <a:latin typeface="+mj-lt"/>
              <a:ea typeface="+mj-ea"/>
              <a:cs typeface="+mj-cs"/>
              <a:sym typeface="Montserrat Semi-Bold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A13FEA-45E5-52EE-7DB0-DED0D0AC1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2DA10CA-DC9C-DDB3-224D-30AF3CE9C24C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FA50751-F336-1C80-C507-4F2652EEFFD6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67F14D5-80B3-2FA2-9953-B6ED3E41C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873" y="716032"/>
            <a:ext cx="5641358" cy="50129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42F567-F212-2195-0455-A8C460F8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716032"/>
            <a:ext cx="5641358" cy="501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20C87-E263-3CEC-AB4D-574886E59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3460" y="4292836"/>
            <a:ext cx="6895238" cy="229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100B85-F808-D5FB-4D95-371440677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975" y="4218234"/>
            <a:ext cx="6517153" cy="2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520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88537-70CE-F589-D1BB-D90A5F240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E69C73-52E7-4D14-FB1F-4A062A02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1F37479B-8E23-2A76-9815-5228B7B25BE8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F5E3B58-48C6-DCD3-AE50-6840A81C5007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25A8D98-6C91-1775-9954-401161C1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316D471-AD24-9544-B0D7-612BD375E0D4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Transfer Document (from the Transfer tab – Virtual Folder): select one existing document or upload a new document (will automatically add to the Transfer’s Virtual tab and the Document tab)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86740B-15DE-16DD-AA7D-831B03DB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B1631AC-AD0E-423F-2F0B-E7D732769179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13C5F54-E3C2-F195-2C75-7A423B53B8FC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04BDA9-2823-9326-D334-EE94E8C4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408623"/>
            <a:ext cx="5538202" cy="450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3590E-4846-8EEA-E8D6-CE18CECEE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3036636"/>
            <a:ext cx="3847619" cy="3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E311A-B5D7-18F8-BED2-0B2ABB817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304" y="374899"/>
            <a:ext cx="5538202" cy="4506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43E7CB-5626-D444-31A7-CDCD2D83B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8767" y="3036636"/>
            <a:ext cx="3847619" cy="3800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349BE83-236A-A298-ED34-56B993F63622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Transfer Packet Only</a:t>
            </a:r>
          </a:p>
        </p:txBody>
      </p:sp>
    </p:spTree>
    <p:extLst>
      <p:ext uri="{BB962C8B-B14F-4D97-AF65-F5344CB8AC3E}">
        <p14:creationId xmlns:p14="http://schemas.microsoft.com/office/powerpoint/2010/main" val="115050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7265" y="-209484"/>
            <a:ext cx="6227991" cy="11010834"/>
            <a:chOff x="0" y="0"/>
            <a:chExt cx="2059103" cy="364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9103" cy="3646990"/>
            </a:xfrm>
            <a:custGeom>
              <a:avLst/>
              <a:gdLst/>
              <a:ahLst/>
              <a:cxnLst/>
              <a:rect l="l" t="t" r="r" b="b"/>
              <a:pathLst>
                <a:path w="2059103" h="3646990">
                  <a:moveTo>
                    <a:pt x="0" y="0"/>
                  </a:moveTo>
                  <a:lnTo>
                    <a:pt x="2059103" y="0"/>
                  </a:lnTo>
                  <a:lnTo>
                    <a:pt x="2059103" y="3646990"/>
                  </a:lnTo>
                  <a:lnTo>
                    <a:pt x="0" y="364699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5945239" y="851450"/>
            <a:ext cx="2342761" cy="268426"/>
            <a:chOff x="0" y="0"/>
            <a:chExt cx="4987914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6261" y="623807"/>
            <a:ext cx="4305692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Packet Types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69329" y="2484600"/>
            <a:ext cx="1842839" cy="397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Property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16499" y="2484599"/>
            <a:ext cx="1886759" cy="397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E8E3D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Transfer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1070" y="2484599"/>
            <a:ext cx="1551276" cy="39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Appeal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750880-2A0E-C7AC-B246-F4BCD831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237"/>
          <a:stretch/>
        </p:blipFill>
        <p:spPr>
          <a:xfrm>
            <a:off x="6782152" y="5810091"/>
            <a:ext cx="4883060" cy="161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DFFF7D-FE76-54EF-CE48-E328F17B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152" y="5789407"/>
            <a:ext cx="5249778" cy="157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D8840D-D7EC-0BAF-863F-97AFAA6E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70" y="5810090"/>
            <a:ext cx="5296330" cy="126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F3F186-ECFF-D85C-3A60-53BA60601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152" y="3162952"/>
            <a:ext cx="4883060" cy="209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8E2E54-A5A4-75EA-2C17-DBDCA7AEC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329" y="3162952"/>
            <a:ext cx="5249778" cy="213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FAD236F-D071-8BF8-10CB-162272CC5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70" y="3165008"/>
            <a:ext cx="5090262" cy="213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B627E-C48E-B7D1-8575-F4CE82D6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3CAACF-B060-D4D6-1ECE-155C246A7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1386BCE5-7824-0205-D4A0-888F71513EE9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2C11A24-5528-5F88-4A4C-AF18722EC01F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28BAA6-B87B-3B4A-6069-BE5890A3E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6B82E59-0DA2-0C5B-C9A6-77A6B4C4DF73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Transfer Document of Specific Type: - select the Document Type to include (will print all of that type in the Virtual Folder so be careful).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EFCB74-A2E0-B26D-0130-00B921767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280636A0-2B80-F0CC-FF83-C9AD185F2C8F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E31A7B2-B069-ABDE-78DE-7020B7C6ED34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5FB55D6-2173-11D6-1D4C-D80CE79CE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9426" y="605399"/>
            <a:ext cx="6220201" cy="580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1B949-15BB-33B2-7BA9-33980FFA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99" y="653761"/>
            <a:ext cx="6168376" cy="575613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66AA721-69F9-193D-F75B-F24B757E9AE2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Transfer Packet Only</a:t>
            </a:r>
          </a:p>
        </p:txBody>
      </p:sp>
    </p:spTree>
    <p:extLst>
      <p:ext uri="{BB962C8B-B14F-4D97-AF65-F5344CB8AC3E}">
        <p14:creationId xmlns:p14="http://schemas.microsoft.com/office/powerpoint/2010/main" val="21478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E9CD2-E01B-F81B-A5DC-139FF97D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E8E7F0E-42B1-FA89-C507-72EBF8B43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230554EE-B405-7149-44CA-87365393BFEE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C63BC3D-CDB8-3EA5-5D0A-28457A402829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957C298-43A7-5E43-5306-F5A0ABCAE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8B8FB32-9247-2895-0D28-9DBE6791182D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Transfer Form: - select a Transfer Form to generate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(from Forms &amp; Docs)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0DECBE-9D26-571C-BA99-27980B930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E8AF9E0-C410-9C54-16EC-BADD3117C6DB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E186072-1E4D-CE7A-5961-D79FA8A73B08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C65D01C-F57E-00E5-4671-3AB2C0911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409292"/>
            <a:ext cx="7619999" cy="6200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98940-68B6-9FA5-AD74-4024B4F2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6243" y="409292"/>
            <a:ext cx="6977355" cy="620017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D78FA2F-85DA-B572-FCCE-E3A84613F095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Transfer Packet Only</a:t>
            </a:r>
          </a:p>
        </p:txBody>
      </p:sp>
    </p:spTree>
    <p:extLst>
      <p:ext uri="{BB962C8B-B14F-4D97-AF65-F5344CB8AC3E}">
        <p14:creationId xmlns:p14="http://schemas.microsoft.com/office/powerpoint/2010/main" val="1200655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A5BDD-56AD-9283-920B-7B81AAF8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C7F9AD8-62D0-BD57-9AE0-5EA9D6B69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C25D4F2-0804-4284-E113-DF881798B5C8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334469F-4676-D6D3-CAFF-59F7D2050D68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053F5DA-0095-3506-2B82-59A1C55BC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A1C2489-FBC3-15A7-0A7A-A058A9467674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User Document (from User Documents): select one existing document or upload a new document (will automatically add to the User Documents folder(?))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DF992C-49BB-76F0-D141-81A46F63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DEF10502-8AF7-65E5-6FEC-975F4F07DEC9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632EBF9-009A-26B3-2F70-E2591498E155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1B2738-509E-D0CB-8B1B-6FE2313E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408623"/>
            <a:ext cx="5538201" cy="450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9448D-98B6-1CAD-9447-929318B27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3036636"/>
            <a:ext cx="3847619" cy="3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20CE9-D8C2-556E-0933-7A73D4917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7304" y="374899"/>
            <a:ext cx="5538201" cy="4506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E11A88-52D6-F82F-D55F-EA7A70B12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8767" y="3036636"/>
            <a:ext cx="3847619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1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CCC12-4029-3E9F-21FF-E23DE157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D03A8D-2483-6568-0065-88C8ADE2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78DB3B44-988E-B794-0EF8-4EBF0DD080D8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C380BB6-71ED-D0F7-DBFF-2D440EDA9E6B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5E6E51C-2CD0-ED1C-AEFE-577CCA6F0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FBF1475-B709-5E71-2E58-E23C22A0EB12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Appeal Document (from the Appeal tab – Virtual Folder): why is this not an option?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2D2772-F714-2761-2E5D-131991A24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3A4E7B8E-C4CB-4703-23CD-CABA9967DA7F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C9916FB-C9B9-C04C-7FAD-94162C74AE85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8">
            <a:extLst>
              <a:ext uri="{FF2B5EF4-FFF2-40B4-BE49-F238E27FC236}">
                <a16:creationId xmlns:a16="http://schemas.microsoft.com/office/drawing/2014/main" id="{2140B57A-391A-25AD-43CE-421B9F41ECC3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Appeal Packet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0F0BF-FD0C-F8BC-3F9A-41B0C883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299" y="788731"/>
            <a:ext cx="5973395" cy="5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5EBAC-E28F-7F71-BA47-5D955621D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257257-AF82-4EE0-1633-615AAE6D3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A15CC72-8375-DD62-EFE9-384A0125D0BD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7D4333A-73B6-AB25-CC67-8BE13FD0936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F448EC1-5649-C95C-71F8-67C518D7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755007F-3F85-BA13-A662-42AB3368D0F6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Appeal Document of Specific Type: - select the Document Type to include (will print all of that type in the Virtual Folder so be careful).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B5226F-7293-4132-B8A0-70A7426C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7B01521F-887C-7EB9-A494-835DF1DE6F2B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6A294D9-D501-461F-EAEB-547146126B14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262969-3226-A74D-E53F-45F6F4321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866" y="605399"/>
            <a:ext cx="6135321" cy="580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06067-72C4-5239-3489-29910F768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286" y="653761"/>
            <a:ext cx="6084202" cy="575613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84EB9EF-4255-BC37-598A-8E3CDA3E7F45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Appeal Packet Only</a:t>
            </a:r>
          </a:p>
        </p:txBody>
      </p:sp>
    </p:spTree>
    <p:extLst>
      <p:ext uri="{BB962C8B-B14F-4D97-AF65-F5344CB8AC3E}">
        <p14:creationId xmlns:p14="http://schemas.microsoft.com/office/powerpoint/2010/main" val="2150222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6792C-AFDE-880B-4B89-34A5F2A8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6803E6-7A44-4AE0-2F8A-6320F02EF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662BDAF-0713-DD32-48C3-8C1D2DD00504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79D2818-D4A3-6F06-F84C-F6AC980B60C0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F62225-FB50-7F80-8279-2E4743C2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C862291-A941-C076-2C47-E4957E348E9D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Appeal Form: - select an Appeal Form to generate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(from Forms &amp; Docs)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04C6CB-68AF-1AAF-33E9-AF17A8A13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055CC68-ACCB-7A6F-86F3-41CC19073F1A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27A7547-A85D-7561-C1C7-7F9E6D348132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FBE81D-FB11-0DEF-15DF-811CFC20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409292"/>
            <a:ext cx="7619999" cy="62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8F6D2-1C60-27A8-C7AA-61A7FCA86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144" y="409292"/>
            <a:ext cx="6553553" cy="6200175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2334F26-F8CF-2322-FE65-165E224BC3EC}"/>
              </a:ext>
            </a:extLst>
          </p:cNvPr>
          <p:cNvSpPr txBox="1"/>
          <p:nvPr/>
        </p:nvSpPr>
        <p:spPr>
          <a:xfrm>
            <a:off x="5330917" y="8624514"/>
            <a:ext cx="7626161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Appeal Packet Only</a:t>
            </a:r>
          </a:p>
        </p:txBody>
      </p:sp>
    </p:spTree>
    <p:extLst>
      <p:ext uri="{BB962C8B-B14F-4D97-AF65-F5344CB8AC3E}">
        <p14:creationId xmlns:p14="http://schemas.microsoft.com/office/powerpoint/2010/main" val="1156758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38912-927C-2C68-C10D-944B477D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962278-94E9-EC7F-EFE0-228C83809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FD2561C-91FB-BA53-B943-0729933F81AA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22CA59C-6E1D-5D11-8993-D3C7BDE93CDF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B0E787-D710-ADBB-540C-F58BDDCE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DD1D7F0-7DAA-589F-8E20-67C1B89A5756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Income Approach Report: Income Approach Report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2E38943-F5DE-91E7-53D6-7D5C6D5D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9CED10BF-B1EB-276C-D369-0F468AF99AFB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57303C9-C43E-D9A4-B22F-6CA9DE572D4D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863832C-D401-7E83-27AE-5BD5E0D9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290" y="851199"/>
            <a:ext cx="5515413" cy="52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2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3DEE7-68AA-5346-87E5-CC31E39A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6EA5EA-8C3A-53F2-3E3E-C885F700E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C170472-0BDB-B52A-D7FF-7DED18F4651C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30F174C-0276-911A-A13E-508C5E7E2FF1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88BEA5-672C-757D-8807-09C390A0D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E182A1B0-AAAA-1F96-DD98-4BA6465FCB95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Valuation and Appeal History: enter number of years to go back on the report.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CBB7C7-7F57-CC90-F501-49FE4BB5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FFED6C2A-0689-D97E-D23A-B93DC47E20D8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6EF4E50-6D36-F3FD-903D-3B944A6223ED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F995ED-D71A-7995-7508-9A0FA138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743" y="597340"/>
            <a:ext cx="5549617" cy="5250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34B213-4814-267C-978D-16D54B32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6270" y="597340"/>
            <a:ext cx="5549617" cy="525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5D34B-318E-D032-2027-4B4AEC0ED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109" y="4218233"/>
            <a:ext cx="5755939" cy="2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213832-1BF6-1CB9-0D52-4C21B72B9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036" y="4218234"/>
            <a:ext cx="4797031" cy="2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587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CE4A8-B75F-A8C2-626E-02434684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D5EAC2-53A5-6FB7-EF45-65EF829B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223B4F5B-9B96-6FEA-6168-DC16E2A4C2EC}"/>
              </a:ext>
            </a:extLst>
          </p:cNvPr>
          <p:cNvGrpSpPr/>
          <p:nvPr/>
        </p:nvGrpSpPr>
        <p:grpSpPr>
          <a:xfrm>
            <a:off x="0" y="0"/>
            <a:ext cx="18288000" cy="3621148"/>
            <a:chOff x="0" y="0"/>
            <a:chExt cx="6675421" cy="144403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AE8FAF3-2DB4-26F9-5933-879B1A6AAC3A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1ED23A-1D73-E184-4FDE-A96A8362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422" y="6957754"/>
            <a:ext cx="12577155" cy="1998951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DF5042E-3FF4-59D7-E80D-493B1C01B735}"/>
              </a:ext>
            </a:extLst>
          </p:cNvPr>
          <p:cNvSpPr txBox="1"/>
          <p:nvPr/>
        </p:nvSpPr>
        <p:spPr>
          <a:xfrm>
            <a:off x="3154681" y="7090759"/>
            <a:ext cx="11978639" cy="130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  <a:sym typeface="Montserrat Semi-Bold"/>
              </a:rPr>
              <a:t>Valuation Indication and Selection Statement: - add statement to display on Valuation and Appeal History report.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0B802-5991-88BB-D456-F93FEDB2F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665" y="8442355"/>
            <a:ext cx="1083867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9BF65B1C-1599-7D81-2F2F-5C72BC32C410}"/>
              </a:ext>
            </a:extLst>
          </p:cNvPr>
          <p:cNvGrpSpPr/>
          <p:nvPr/>
        </p:nvGrpSpPr>
        <p:grpSpPr>
          <a:xfrm>
            <a:off x="3724665" y="8437466"/>
            <a:ext cx="10838670" cy="1033589"/>
            <a:chOff x="0" y="0"/>
            <a:chExt cx="6675421" cy="144403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A8EA532-02E4-F2FB-F952-C155D0C587D3}"/>
                </a:ext>
              </a:extLst>
            </p:cNvPr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331CEC-354C-C369-BDC6-B28B898CF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1395" y="653760"/>
            <a:ext cx="7772400" cy="5756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340B7-4093-2035-8E78-8DEDAC9FC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286" y="653761"/>
            <a:ext cx="6084202" cy="57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9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35785" y="3343910"/>
            <a:ext cx="6683029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  <a:spcBef>
                <a:spcPct val="0"/>
              </a:spcBef>
            </a:pPr>
            <a:r>
              <a:rPr lang="en-US" sz="8800">
                <a:solidFill>
                  <a:srgbClr val="8D614B"/>
                </a:solidFill>
                <a:latin typeface="Brittany"/>
                <a:ea typeface="Brittany"/>
                <a:cs typeface="Brittany"/>
                <a:sym typeface="Brittany"/>
              </a:rPr>
              <a:t>for watching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74430" y="2045970"/>
            <a:ext cx="10205739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b="1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Thank You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072893" y="6147690"/>
            <a:ext cx="19733908" cy="4268848"/>
            <a:chOff x="0" y="0"/>
            <a:chExt cx="6675421" cy="14440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36994" y="6927811"/>
            <a:ext cx="320014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dirty="0">
                <a:solidFill>
                  <a:srgbClr val="E9E8E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Get in touch: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0262" y="6927811"/>
            <a:ext cx="9270743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Phone: 123-456-7890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Web: reallygreatsite.com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Email: hello@reallygreatsite.com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Social: @reallygreatsite</a:t>
            </a:r>
          </a:p>
          <a:p>
            <a:pPr algn="r">
              <a:lnSpc>
                <a:spcPts val="2879"/>
              </a:lnSpc>
            </a:pPr>
            <a:r>
              <a:rPr lang="en-US" sz="2399">
                <a:solidFill>
                  <a:srgbClr val="E9E8E9"/>
                </a:solidFill>
                <a:latin typeface="Montserrat"/>
                <a:ea typeface="Montserrat"/>
                <a:cs typeface="Montserrat"/>
                <a:sym typeface="Montserrat"/>
              </a:rPr>
              <a:t>Address: 123 Anywhere St., Any City, ST 12345</a:t>
            </a:r>
          </a:p>
        </p:txBody>
      </p:sp>
      <p:sp>
        <p:nvSpPr>
          <p:cNvPr id="8" name="AutoShape 8"/>
          <p:cNvSpPr/>
          <p:nvPr/>
        </p:nvSpPr>
        <p:spPr>
          <a:xfrm>
            <a:off x="1836994" y="8718511"/>
            <a:ext cx="5487474" cy="0"/>
          </a:xfrm>
          <a:prstGeom prst="line">
            <a:avLst/>
          </a:prstGeom>
          <a:ln w="28575" cap="rnd">
            <a:solidFill>
              <a:srgbClr val="E9E8E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317" y="-1"/>
            <a:ext cx="8381683" cy="7569883"/>
            <a:chOff x="0" y="0"/>
            <a:chExt cx="2835285" cy="2721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5285" cy="2721015"/>
            </a:xfrm>
            <a:custGeom>
              <a:avLst/>
              <a:gdLst/>
              <a:ahLst/>
              <a:cxnLst/>
              <a:rect l="l" t="t" r="r" b="b"/>
              <a:pathLst>
                <a:path w="2835285" h="2721015">
                  <a:moveTo>
                    <a:pt x="0" y="0"/>
                  </a:moveTo>
                  <a:lnTo>
                    <a:pt x="2835285" y="0"/>
                  </a:lnTo>
                  <a:lnTo>
                    <a:pt x="2835285" y="2721015"/>
                  </a:lnTo>
                  <a:lnTo>
                    <a:pt x="0" y="2721015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8384646" y="1553660"/>
            <a:ext cx="5899455" cy="7704640"/>
          </a:xfrm>
          <a:custGeom>
            <a:avLst/>
            <a:gdLst/>
            <a:ahLst/>
            <a:cxnLst/>
            <a:rect l="l" t="t" r="r" b="b"/>
            <a:pathLst>
              <a:path w="5899455" h="7704640">
                <a:moveTo>
                  <a:pt x="0" y="0"/>
                </a:moveTo>
                <a:lnTo>
                  <a:pt x="5899455" y="0"/>
                </a:lnTo>
                <a:lnTo>
                  <a:pt x="5899455" y="7704640"/>
                </a:lnTo>
                <a:lnTo>
                  <a:pt x="0" y="770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t="-82" r="-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20706" y="3849434"/>
            <a:ext cx="56007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Getting Started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695940-92D0-1B45-5DB5-9C020C8E7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938" y="1160705"/>
            <a:ext cx="5074434" cy="585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20A637-1067-33D1-C099-FE2FCDC186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848"/>
          <a:stretch/>
        </p:blipFill>
        <p:spPr>
          <a:xfrm>
            <a:off x="12004834" y="2552701"/>
            <a:ext cx="6342857" cy="773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689480-CEFB-C3F0-37AE-569AFA16D03A}"/>
              </a:ext>
            </a:extLst>
          </p:cNvPr>
          <p:cNvSpPr/>
          <p:nvPr/>
        </p:nvSpPr>
        <p:spPr>
          <a:xfrm>
            <a:off x="6221227" y="1531144"/>
            <a:ext cx="1136015" cy="7131979"/>
          </a:xfrm>
          <a:prstGeom prst="rect">
            <a:avLst/>
          </a:prstGeom>
          <a:solidFill>
            <a:srgbClr val="8F644F"/>
          </a:solidFill>
          <a:ln>
            <a:solidFill>
              <a:srgbClr val="8F6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5D5C5FB-D21A-C454-CB5E-96A7F4E87FDC}"/>
              </a:ext>
            </a:extLst>
          </p:cNvPr>
          <p:cNvSpPr/>
          <p:nvPr/>
        </p:nvSpPr>
        <p:spPr>
          <a:xfrm>
            <a:off x="6221222" y="839892"/>
            <a:ext cx="1136021" cy="691252"/>
          </a:xfrm>
          <a:prstGeom prst="rtTriangle">
            <a:avLst/>
          </a:prstGeom>
          <a:solidFill>
            <a:srgbClr val="8F644F"/>
          </a:solidFill>
          <a:ln>
            <a:solidFill>
              <a:srgbClr val="8F6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C634566-AE25-2CE8-EC21-C1A61A72AF0C}"/>
              </a:ext>
            </a:extLst>
          </p:cNvPr>
          <p:cNvSpPr/>
          <p:nvPr/>
        </p:nvSpPr>
        <p:spPr>
          <a:xfrm flipH="1" flipV="1">
            <a:off x="5867400" y="8678750"/>
            <a:ext cx="1494412" cy="727585"/>
          </a:xfrm>
          <a:prstGeom prst="rtTriangle">
            <a:avLst/>
          </a:prstGeom>
          <a:solidFill>
            <a:srgbClr val="8F644F"/>
          </a:solidFill>
          <a:ln>
            <a:solidFill>
              <a:srgbClr val="8F64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59E7B-6974-FCBD-357B-3E838A634565}"/>
              </a:ext>
            </a:extLst>
          </p:cNvPr>
          <p:cNvSpPr/>
          <p:nvPr/>
        </p:nvSpPr>
        <p:spPr>
          <a:xfrm>
            <a:off x="0" y="419100"/>
            <a:ext cx="6944443" cy="8051092"/>
          </a:xfrm>
          <a:prstGeom prst="rect">
            <a:avLst/>
          </a:prstGeom>
          <a:solidFill>
            <a:srgbClr val="AA7D66"/>
          </a:solidFill>
          <a:ln>
            <a:solidFill>
              <a:srgbClr val="AA7D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7D587-2C99-351B-8F15-BE3B40F9F0B1}"/>
              </a:ext>
            </a:extLst>
          </p:cNvPr>
          <p:cNvSpPr/>
          <p:nvPr/>
        </p:nvSpPr>
        <p:spPr>
          <a:xfrm>
            <a:off x="7357242" y="1531144"/>
            <a:ext cx="10930758" cy="7875194"/>
          </a:xfrm>
          <a:prstGeom prst="rect">
            <a:avLst/>
          </a:prstGeom>
          <a:solidFill>
            <a:srgbClr val="AA7D66"/>
          </a:solidFill>
          <a:ln>
            <a:solidFill>
              <a:srgbClr val="AA7D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484750AD-DC9F-C831-BD87-AFD55AFB614C}"/>
              </a:ext>
            </a:extLst>
          </p:cNvPr>
          <p:cNvSpPr/>
          <p:nvPr/>
        </p:nvSpPr>
        <p:spPr>
          <a:xfrm flipV="1">
            <a:off x="6205031" y="8470192"/>
            <a:ext cx="739411" cy="376638"/>
          </a:xfrm>
          <a:prstGeom prst="rtTriangle">
            <a:avLst/>
          </a:prstGeom>
          <a:solidFill>
            <a:srgbClr val="7451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692C9-CA48-E512-F193-3B7578D14D72}"/>
              </a:ext>
            </a:extLst>
          </p:cNvPr>
          <p:cNvSpPr/>
          <p:nvPr/>
        </p:nvSpPr>
        <p:spPr>
          <a:xfrm>
            <a:off x="5562600" y="8576860"/>
            <a:ext cx="642430" cy="37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6F8D7-3E8F-D4B9-5265-FD35A555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7" y="647700"/>
            <a:ext cx="6148195" cy="754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E024-C424-B0D8-DDE2-72F4AAB1D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666" y="2794509"/>
            <a:ext cx="10128968" cy="526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986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945239" y="1103806"/>
            <a:ext cx="2342761" cy="268426"/>
            <a:chOff x="0" y="0"/>
            <a:chExt cx="4987914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7240" y="2197806"/>
            <a:ext cx="4195394" cy="979955"/>
            <a:chOff x="0" y="0"/>
            <a:chExt cx="552207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22070" cy="1913890"/>
            </a:xfrm>
            <a:custGeom>
              <a:avLst/>
              <a:gdLst/>
              <a:ahLst/>
              <a:cxnLst/>
              <a:rect l="l" t="t" r="r" b="b"/>
              <a:pathLst>
                <a:path w="5522070" h="1913890">
                  <a:moveTo>
                    <a:pt x="539761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97610" y="0"/>
                  </a:lnTo>
                  <a:cubicBezTo>
                    <a:pt x="5466190" y="0"/>
                    <a:pt x="5522070" y="55880"/>
                    <a:pt x="5522070" y="124460"/>
                  </a:cubicBezTo>
                  <a:lnTo>
                    <a:pt x="5522070" y="1789430"/>
                  </a:lnTo>
                  <a:cubicBezTo>
                    <a:pt x="5522070" y="1858010"/>
                    <a:pt x="5466190" y="1913890"/>
                    <a:pt x="5397610" y="1913890"/>
                  </a:cubicBezTo>
                  <a:close/>
                </a:path>
              </a:pathLst>
            </a:custGeom>
            <a:solidFill>
              <a:srgbClr val="F4F1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76081" y="2191870"/>
            <a:ext cx="462319" cy="979955"/>
            <a:chOff x="0" y="0"/>
            <a:chExt cx="608514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8514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46261" y="935443"/>
            <a:ext cx="5247199" cy="6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 dirty="0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Packet Items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920346" y="2271478"/>
            <a:ext cx="3066959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 dirty="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Your Item Goes</a:t>
            </a:r>
          </a:p>
          <a:p>
            <a:pPr algn="ctr">
              <a:lnSpc>
                <a:spcPts val="2846"/>
              </a:lnSpc>
              <a:spcBef>
                <a:spcPct val="0"/>
              </a:spcBef>
            </a:pPr>
            <a:r>
              <a:rPr lang="en-US" sz="2587" dirty="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Right in this Box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0800000">
            <a:off x="0" y="1067139"/>
            <a:ext cx="1533496" cy="262829"/>
            <a:chOff x="0" y="0"/>
            <a:chExt cx="333445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334455" cy="69850"/>
            </a:xfrm>
            <a:custGeom>
              <a:avLst/>
              <a:gdLst/>
              <a:ahLst/>
              <a:cxnLst/>
              <a:rect l="l" t="t" r="r" b="b"/>
              <a:pathLst>
                <a:path w="3334455" h="69850">
                  <a:moveTo>
                    <a:pt x="30436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34455" y="69850"/>
                  </a:lnTo>
                  <a:lnTo>
                    <a:pt x="3334455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60857" y="923387"/>
            <a:ext cx="421591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Step 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09201" y="940870"/>
            <a:ext cx="4215915" cy="57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8"/>
              </a:lnSpc>
            </a:pPr>
            <a:r>
              <a:rPr lang="en-US" sz="4079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01/03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2954000" y="8755466"/>
            <a:ext cx="7116302" cy="173662"/>
            <a:chOff x="0" y="0"/>
            <a:chExt cx="23418822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54000" y="8299081"/>
            <a:ext cx="3701536" cy="3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745140"/>
                </a:solidFill>
                <a:latin typeface="Belleza"/>
                <a:ea typeface="Belleza"/>
                <a:cs typeface="Belleza"/>
                <a:sym typeface="Bellez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 CODES</a:t>
            </a:r>
            <a:endParaRPr lang="en-US" sz="1600" spc="480" dirty="0">
              <a:solidFill>
                <a:srgbClr val="74514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54000" y="8916845"/>
            <a:ext cx="6400800" cy="35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8F644F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en-US" sz="1600" spc="480" dirty="0">
                <a:solidFill>
                  <a:srgbClr val="0000FF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spc="480" dirty="0">
                <a:solidFill>
                  <a:srgbClr val="8F644F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 GROUPS</a:t>
            </a:r>
            <a:endParaRPr lang="en-US" sz="1600" spc="480" dirty="0">
              <a:solidFill>
                <a:srgbClr val="8F644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54000" y="9534610"/>
            <a:ext cx="3824001" cy="3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1600" spc="480" dirty="0">
                <a:solidFill>
                  <a:srgbClr val="777775"/>
                </a:solidFill>
                <a:latin typeface="Belleza"/>
                <a:ea typeface="Belleza"/>
                <a:cs typeface="Belleza"/>
                <a:sym typeface="Belleza"/>
              </a:rPr>
              <a:t>MAP CONFIGURATIONS</a:t>
            </a:r>
          </a:p>
        </p:txBody>
      </p:sp>
      <p:grpSp>
        <p:nvGrpSpPr>
          <p:cNvPr id="14" name="Group 14"/>
          <p:cNvGrpSpPr/>
          <p:nvPr/>
        </p:nvGrpSpPr>
        <p:grpSpPr>
          <a:xfrm rot="-10800000">
            <a:off x="12954000" y="9373230"/>
            <a:ext cx="7116302" cy="173662"/>
            <a:chOff x="0" y="0"/>
            <a:chExt cx="23418822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2954000" y="9990995"/>
            <a:ext cx="7116302" cy="173662"/>
            <a:chOff x="0" y="0"/>
            <a:chExt cx="23418822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21590796-513B-458A-F22A-ED9DE9664536}"/>
              </a:ext>
            </a:extLst>
          </p:cNvPr>
          <p:cNvSpPr txBox="1"/>
          <p:nvPr/>
        </p:nvSpPr>
        <p:spPr>
          <a:xfrm>
            <a:off x="2260857" y="1952889"/>
            <a:ext cx="15036543" cy="644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AA7D66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Setup Document Codes, Types and Security:</a:t>
            </a:r>
          </a:p>
          <a:p>
            <a:pPr algn="l"/>
            <a:endParaRPr lang="en-US" sz="1400" dirty="0">
              <a:solidFill>
                <a:srgbClr val="777775"/>
              </a:solidFill>
              <a:latin typeface="Montserrat ExtraBold" panose="00000900000000000000" pitchFamily="2" charset="0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Categorize documents by creating Document Codes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These categories are setup by the user and business process needs – to security settings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Specific documents can be pulled into packets based upon the code</a:t>
            </a:r>
          </a:p>
          <a:p>
            <a:pPr algn="l">
              <a:lnSpc>
                <a:spcPts val="2659"/>
              </a:lnSpc>
            </a:pPr>
            <a:endParaRPr lang="en-US" sz="24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Categorize forms by creating Document Types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These categories are separated by </a:t>
            </a:r>
            <a:r>
              <a:rPr lang="en-US" sz="2000" i="1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Transfers, Appeals, Assessment Notices</a:t>
            </a: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i="1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Property, Appeal Notices </a:t>
            </a: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2000" i="1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Roll Correction Forms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Create subcategories within these forms based upon business process needs</a:t>
            </a:r>
          </a:p>
          <a:p>
            <a:pPr algn="l">
              <a:lnSpc>
                <a:spcPts val="2659"/>
              </a:lnSpc>
            </a:pPr>
            <a:endParaRPr lang="en-US" sz="24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Verify all users who have permissions to generate the packet have document security rights to it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Document Groups provide control over the users who will be allowed to create, view or run various types of documents.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Select the Document Security Groups option in the Manage Forms menu under Document Setup to access and assign security groups</a:t>
            </a:r>
          </a:p>
          <a:p>
            <a:pPr marL="800100" lvl="1" indent="-342900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45140"/>
                </a:solidFill>
                <a:latin typeface="Montserrat"/>
                <a:ea typeface="Montserrat"/>
                <a:cs typeface="Montserrat"/>
                <a:sym typeface="Montserrat"/>
              </a:rPr>
              <a:t>When saving a new Document Code, a security prompt will launch</a:t>
            </a:r>
          </a:p>
          <a:p>
            <a:pPr algn="l">
              <a:lnSpc>
                <a:spcPts val="2659"/>
              </a:lnSpc>
            </a:pPr>
            <a:endParaRPr lang="en-US" sz="24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659"/>
              </a:lnSpc>
            </a:pPr>
            <a:r>
              <a:rPr lang="en-US" sz="24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Setup Map configurations if using GIS Maps in the packet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7511" y="-129117"/>
            <a:ext cx="9347395" cy="10538820"/>
            <a:chOff x="0" y="0"/>
            <a:chExt cx="3161958" cy="35649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1958" cy="3564984"/>
            </a:xfrm>
            <a:custGeom>
              <a:avLst/>
              <a:gdLst/>
              <a:ahLst/>
              <a:cxnLst/>
              <a:rect l="l" t="t" r="r" b="b"/>
              <a:pathLst>
                <a:path w="3161958" h="3564984">
                  <a:moveTo>
                    <a:pt x="0" y="0"/>
                  </a:moveTo>
                  <a:lnTo>
                    <a:pt x="3161958" y="0"/>
                  </a:lnTo>
                  <a:lnTo>
                    <a:pt x="3161958" y="3564984"/>
                  </a:lnTo>
                  <a:lnTo>
                    <a:pt x="0" y="3564984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29800" y="2625358"/>
            <a:ext cx="7177623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745140"/>
                </a:solidFill>
                <a:latin typeface="Montserrat" panose="00000500000000000000" pitchFamily="2" charset="0"/>
              </a:rPr>
              <a:t>Under the Heading of Document Setup in the Forms &amp; Documents menu option, Select Document Codes. </a:t>
            </a:r>
          </a:p>
          <a:p>
            <a:endParaRPr lang="en-US" sz="2800" dirty="0">
              <a:solidFill>
                <a:srgbClr val="745140"/>
              </a:solidFill>
              <a:latin typeface="Montserrat" panose="000005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745140"/>
                </a:solidFill>
                <a:latin typeface="Montserrat" panose="00000500000000000000" pitchFamily="2" charset="0"/>
              </a:rPr>
              <a:t>This will launch the Maintain Document Code page. </a:t>
            </a:r>
          </a:p>
          <a:p>
            <a:endParaRPr lang="en-US" sz="2800" b="0" i="0" u="none" strike="noStrike" baseline="0" dirty="0">
              <a:solidFill>
                <a:srgbClr val="745140"/>
              </a:solidFill>
              <a:latin typeface="Montserrat" panose="000005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745140"/>
                </a:solidFill>
                <a:latin typeface="Montserrat" panose="00000500000000000000" pitchFamily="2" charset="0"/>
              </a:rPr>
              <a:t>To add a </a:t>
            </a:r>
            <a:r>
              <a:rPr lang="en-US" sz="2800" b="1" i="0" u="none" strike="noStrike" baseline="0" dirty="0">
                <a:solidFill>
                  <a:srgbClr val="745140"/>
                </a:solidFill>
                <a:latin typeface="Montserrat" panose="00000500000000000000" pitchFamily="2" charset="0"/>
              </a:rPr>
              <a:t>document code</a:t>
            </a:r>
            <a:r>
              <a:rPr lang="en-US" sz="2800" b="0" i="0" u="none" strike="noStrike" baseline="0" dirty="0">
                <a:solidFill>
                  <a:srgbClr val="745140"/>
                </a:solidFill>
                <a:latin typeface="Montserrat" panose="00000500000000000000" pitchFamily="2" charset="0"/>
              </a:rPr>
              <a:t>, click the add icon on the grey table header. To view or modify an existing code, click the row in the table. </a:t>
            </a:r>
            <a:endParaRPr lang="en-US" sz="6000" b="1" dirty="0">
              <a:solidFill>
                <a:srgbClr val="745140"/>
              </a:solidFill>
              <a:latin typeface="Montserrat" panose="00000500000000000000" pitchFamily="2" charset="0"/>
              <a:ea typeface="Montserrat Semi-Bold"/>
              <a:cs typeface="Montserrat Semi-Bold"/>
              <a:sym typeface="Montserrat Semi-Bold"/>
            </a:endParaRPr>
          </a:p>
        </p:txBody>
      </p:sp>
      <p:pic>
        <p:nvPicPr>
          <p:cNvPr id="15" name="Picture 14">
            <a:hlinkClick r:id="rId2" action="ppaction://hlinksldjump"/>
            <a:extLst>
              <a:ext uri="{FF2B5EF4-FFF2-40B4-BE49-F238E27FC236}">
                <a16:creationId xmlns:a16="http://schemas.microsoft.com/office/drawing/2014/main" id="{920ECEBE-90E6-AB25-D43A-6F187830A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" b="3339"/>
          <a:stretch/>
        </p:blipFill>
        <p:spPr>
          <a:xfrm>
            <a:off x="3428792" y="0"/>
            <a:ext cx="5257143" cy="99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CC94CF-27F5-F4A7-F8A4-E0A3A57B8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200" y="2108812"/>
            <a:ext cx="4329111" cy="625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07EA6B-ABCC-C1D3-CAB2-3D8CF89C8FE2}"/>
              </a:ext>
            </a:extLst>
          </p:cNvPr>
          <p:cNvCxnSpPr>
            <a:cxnSpLocks/>
          </p:cNvCxnSpPr>
          <p:nvPr/>
        </p:nvCxnSpPr>
        <p:spPr>
          <a:xfrm flipH="1">
            <a:off x="6781800" y="9410700"/>
            <a:ext cx="2362200" cy="0"/>
          </a:xfrm>
          <a:prstGeom prst="straightConnector1">
            <a:avLst/>
          </a:prstGeom>
          <a:ln w="76200">
            <a:solidFill>
              <a:srgbClr val="AA7D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F2C59E-D0A9-54BD-B197-3D558AF7D4B3}"/>
              </a:ext>
            </a:extLst>
          </p:cNvPr>
          <p:cNvCxnSpPr>
            <a:cxnSpLocks/>
          </p:cNvCxnSpPr>
          <p:nvPr/>
        </p:nvCxnSpPr>
        <p:spPr>
          <a:xfrm flipH="1">
            <a:off x="6781800" y="6057900"/>
            <a:ext cx="2286000" cy="0"/>
          </a:xfrm>
          <a:prstGeom prst="straightConnector1">
            <a:avLst/>
          </a:prstGeom>
          <a:ln w="76200">
            <a:solidFill>
              <a:srgbClr val="AA7D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2" action="ppaction://hlinksldjump"/>
            <a:extLst>
              <a:ext uri="{FF2B5EF4-FFF2-40B4-BE49-F238E27FC236}">
                <a16:creationId xmlns:a16="http://schemas.microsoft.com/office/drawing/2014/main" id="{45857618-A1D7-31D7-7296-EB5BD321E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9389" y="8039101"/>
            <a:ext cx="3776278" cy="1676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0C40-0539-7A96-F397-E0E6CD99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D80458-ACDD-FD8F-83CB-FF82F6E532C2}"/>
              </a:ext>
            </a:extLst>
          </p:cNvPr>
          <p:cNvGrpSpPr/>
          <p:nvPr/>
        </p:nvGrpSpPr>
        <p:grpSpPr>
          <a:xfrm>
            <a:off x="10525399" y="1"/>
            <a:ext cx="7784185" cy="10287000"/>
            <a:chOff x="0" y="0"/>
            <a:chExt cx="2579345" cy="3479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43FB53D-F7BF-88E0-3E8B-6813B88F01B1}"/>
                </a:ext>
              </a:extLst>
            </p:cNvPr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B8525DD-B80E-F883-FE4D-9621F49B3DAE}"/>
              </a:ext>
            </a:extLst>
          </p:cNvPr>
          <p:cNvGrpSpPr/>
          <p:nvPr/>
        </p:nvGrpSpPr>
        <p:grpSpPr>
          <a:xfrm rot="5400000">
            <a:off x="-1176937" y="1624847"/>
            <a:ext cx="4552006" cy="267570"/>
            <a:chOff x="0" y="0"/>
            <a:chExt cx="9722580" cy="571500"/>
          </a:xfrm>
          <a:solidFill>
            <a:srgbClr val="AA7D66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023015A-61EB-64EB-69E6-58B90C77AD40}"/>
                </a:ext>
              </a:extLst>
            </p:cNvPr>
            <p:cNvSpPr/>
            <p:nvPr/>
          </p:nvSpPr>
          <p:spPr>
            <a:xfrm>
              <a:off x="0" y="255270"/>
              <a:ext cx="9722580" cy="69850"/>
            </a:xfrm>
            <a:custGeom>
              <a:avLst/>
              <a:gdLst/>
              <a:ahLst/>
              <a:cxnLst/>
              <a:rect l="l" t="t" r="r" b="b"/>
              <a:pathLst>
                <a:path w="9722580" h="69850">
                  <a:moveTo>
                    <a:pt x="94317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22580" y="69850"/>
                  </a:lnTo>
                  <a:lnTo>
                    <a:pt x="9722580" y="0"/>
                  </a:lnTo>
                  <a:close/>
                </a:path>
              </a:pathLst>
            </a:custGeom>
            <a:solidFill>
              <a:srgbClr val="AA7D66"/>
            </a:solidFill>
            <a:ln w="38100">
              <a:solidFill>
                <a:srgbClr val="AA7D6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919B026-5DF0-5771-A6B4-C6F7F9B31217}"/>
              </a:ext>
            </a:extLst>
          </p:cNvPr>
          <p:cNvSpPr txBox="1"/>
          <p:nvPr/>
        </p:nvSpPr>
        <p:spPr>
          <a:xfrm>
            <a:off x="2590800" y="800100"/>
            <a:ext cx="5955926" cy="6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7"/>
              </a:lnSpc>
            </a:pPr>
            <a:r>
              <a:rPr lang="en-US" sz="4581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Document Security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DF0E8C-4073-5935-94B8-9E8BC5C3A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00" y="560335"/>
            <a:ext cx="3733800" cy="392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F7617-BF10-4BAA-6F4B-5EB94464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91" y="1758632"/>
            <a:ext cx="8057143" cy="80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3BADC728-6A3C-DF9C-DC07-F4E251C69303}"/>
              </a:ext>
            </a:extLst>
          </p:cNvPr>
          <p:cNvSpPr txBox="1"/>
          <p:nvPr/>
        </p:nvSpPr>
        <p:spPr>
          <a:xfrm>
            <a:off x="11439527" y="5116994"/>
            <a:ext cx="5955926" cy="6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7"/>
              </a:lnSpc>
            </a:pPr>
            <a:r>
              <a:rPr lang="en-US" sz="4581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Tip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54BCE53-724E-ACB0-9CE9-28C70457AB76}"/>
              </a:ext>
            </a:extLst>
          </p:cNvPr>
          <p:cNvSpPr txBox="1"/>
          <p:nvPr/>
        </p:nvSpPr>
        <p:spPr>
          <a:xfrm>
            <a:off x="11614337" y="5791153"/>
            <a:ext cx="5955926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To give columns rights to all instead of clicking each box, click on the orange Add, View, Modify, and or Obsolete to select all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450B9D-1374-1A33-BADE-C73E2121F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413" y="7265215"/>
            <a:ext cx="6057143" cy="27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562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5218" y="16329"/>
            <a:ext cx="6216754" cy="10287000"/>
            <a:chOff x="0" y="0"/>
            <a:chExt cx="2059103" cy="364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9103" cy="3646990"/>
            </a:xfrm>
            <a:custGeom>
              <a:avLst/>
              <a:gdLst/>
              <a:ahLst/>
              <a:cxnLst/>
              <a:rect l="l" t="t" r="r" b="b"/>
              <a:pathLst>
                <a:path w="2059103" h="3646990">
                  <a:moveTo>
                    <a:pt x="0" y="0"/>
                  </a:moveTo>
                  <a:lnTo>
                    <a:pt x="2059103" y="0"/>
                  </a:lnTo>
                  <a:lnTo>
                    <a:pt x="2059103" y="3646990"/>
                  </a:lnTo>
                  <a:lnTo>
                    <a:pt x="0" y="3646990"/>
                  </a:lnTo>
                  <a:close/>
                </a:path>
              </a:pathLst>
            </a:custGeom>
            <a:solidFill>
              <a:srgbClr val="AA7D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5945239" y="851450"/>
            <a:ext cx="2342761" cy="268426"/>
            <a:chOff x="0" y="0"/>
            <a:chExt cx="4987914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62200" y="623807"/>
            <a:ext cx="125730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 spc="600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Document </a:t>
            </a:r>
            <a:r>
              <a:rPr lang="en-US" sz="4595" b="1" spc="600" dirty="0">
                <a:solidFill>
                  <a:schemeClr val="bg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Types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67233" y="2558934"/>
            <a:ext cx="385066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Property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21860" y="2633264"/>
            <a:ext cx="417111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E8E3D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Transfer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2000" y="2634252"/>
            <a:ext cx="396540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Appeal Examples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BF920C-540D-3EC9-1042-292967AA2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68626"/>
            <a:ext cx="470892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013DB3-79EB-046C-974B-AD12EAB57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7233" y="3891043"/>
            <a:ext cx="4549990" cy="101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470E4B-03AE-AC64-E03F-A734BD7271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8" t="2553" b="19754"/>
          <a:stretch/>
        </p:blipFill>
        <p:spPr>
          <a:xfrm>
            <a:off x="7021860" y="3992191"/>
            <a:ext cx="4663469" cy="8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B38108-6000-0E49-6B50-80D89EED63FB}"/>
              </a:ext>
            </a:extLst>
          </p:cNvPr>
          <p:cNvSpPr txBox="1"/>
          <p:nvPr/>
        </p:nvSpPr>
        <p:spPr>
          <a:xfrm>
            <a:off x="6774475" y="5184866"/>
            <a:ext cx="5569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sz="2400" b="1" u="sng" dirty="0">
                <a:solidFill>
                  <a:schemeClr val="bg2"/>
                </a:solidFill>
                <a:latin typeface="Montserrat" panose="00000500000000000000" pitchFamily="2" charset="0"/>
              </a:rPr>
              <a:t>Code			Description  </a:t>
            </a:r>
          </a:p>
          <a:p>
            <a:r>
              <a:rPr lang="en-US" dirty="0">
                <a:latin typeface="Montserrat" panose="00000500000000000000" pitchFamily="2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Deed 			Deed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Montserrat" panose="00000500000000000000" pitchFamily="2" charset="0"/>
              </a:rPr>
              <a:t>Saleconf</a:t>
            </a:r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		Sale Confirmation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Cover Sale 		Cover Sheet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Montserrat" panose="00000500000000000000" pitchFamily="2" charset="0"/>
              </a:rPr>
              <a:t>SPkt</a:t>
            </a:r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			Sale Packet*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Montserrat" panose="00000500000000000000" pitchFamily="2" charset="0"/>
              </a:rPr>
              <a:t>SVQSummary</a:t>
            </a:r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		Sale Report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Montserrat" panose="00000500000000000000" pitchFamily="2" charset="0"/>
              </a:rPr>
              <a:t>SaleInt</a:t>
            </a:r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Sales 		Interview form </a:t>
            </a:r>
          </a:p>
          <a:p>
            <a:r>
              <a:rPr lang="en-US" dirty="0">
                <a:solidFill>
                  <a:schemeClr val="bg2"/>
                </a:solidFill>
                <a:latin typeface="Montserrat" panose="00000500000000000000" pitchFamily="2" charset="0"/>
              </a:rPr>
              <a:t> TRN 			Tax Roll Notification</a:t>
            </a:r>
            <a:r>
              <a:rPr lang="en-US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96E1F6-5588-0726-9629-A9B89FBADD1C}"/>
              </a:ext>
            </a:extLst>
          </p:cNvPr>
          <p:cNvSpPr txBox="1"/>
          <p:nvPr/>
        </p:nvSpPr>
        <p:spPr>
          <a:xfrm>
            <a:off x="670777" y="6057900"/>
            <a:ext cx="52470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AA7D66"/>
                </a:solidFill>
                <a:latin typeface="Montserrat" panose="00000500000000000000" pitchFamily="2" charset="0"/>
              </a:rPr>
              <a:t>Code 		Description   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RESAPPPCKT	Appeal Packet Form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Results 		Appeal Result Letters </a:t>
            </a:r>
          </a:p>
          <a:p>
            <a:r>
              <a:rPr lang="en-US" sz="1400" dirty="0" err="1">
                <a:solidFill>
                  <a:srgbClr val="AA7D66"/>
                </a:solidFill>
                <a:latin typeface="Montserrat" panose="00000500000000000000" pitchFamily="2" charset="0"/>
              </a:rPr>
              <a:t>AppCnfm</a:t>
            </a:r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 		Confirmation Letters - notice of 		hearing date and time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Test 		Document to test tokens </a:t>
            </a:r>
          </a:p>
          <a:p>
            <a:r>
              <a:rPr lang="en-US" sz="1400" dirty="0" err="1">
                <a:solidFill>
                  <a:srgbClr val="AA7D66"/>
                </a:solidFill>
                <a:latin typeface="Montserrat" panose="00000500000000000000" pitchFamily="2" charset="0"/>
              </a:rPr>
              <a:t>ExSvy</a:t>
            </a:r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 		Exit Survey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IINT 		Informal Interview Form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INOR 		Informal Notification of Results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ISN 		Informal Supplemental Notice </a:t>
            </a:r>
          </a:p>
          <a:p>
            <a:r>
              <a:rPr lang="en-US" sz="1400" dirty="0" err="1">
                <a:solidFill>
                  <a:srgbClr val="AA7D66"/>
                </a:solidFill>
                <a:latin typeface="Montserrat" panose="00000500000000000000" pitchFamily="2" charset="0"/>
              </a:rPr>
              <a:t>EQAppeal</a:t>
            </a:r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 	Instructions for Filing Equalization 		Appeal -without HOP's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NJ 		No </a:t>
            </a:r>
            <a:r>
              <a:rPr lang="en-US" sz="1400" dirty="0" err="1">
                <a:solidFill>
                  <a:srgbClr val="AA7D66"/>
                </a:solidFill>
                <a:latin typeface="Montserrat" panose="00000500000000000000" pitchFamily="2" charset="0"/>
              </a:rPr>
              <a:t>Jursdiction</a:t>
            </a:r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 Letter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PCFL 		Payment Under Protest 			Confirmation Letter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PINT 		PUP Interview form </a:t>
            </a:r>
          </a:p>
          <a:p>
            <a:r>
              <a:rPr lang="en-US" sz="1400" dirty="0">
                <a:solidFill>
                  <a:srgbClr val="AA7D66"/>
                </a:solidFill>
                <a:latin typeface="Montserrat" panose="00000500000000000000" pitchFamily="2" charset="0"/>
              </a:rPr>
              <a:t>Interview 		Proceeding of Informal Meeting </a:t>
            </a:r>
            <a:endParaRPr lang="en-US" dirty="0">
              <a:solidFill>
                <a:srgbClr val="AA7D66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1E85CA-A038-1A47-477C-BE247752EC22}"/>
              </a:ext>
            </a:extLst>
          </p:cNvPr>
          <p:cNvSpPr txBox="1"/>
          <p:nvPr/>
        </p:nvSpPr>
        <p:spPr>
          <a:xfrm>
            <a:off x="13067233" y="5753100"/>
            <a:ext cx="4549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AA7D66"/>
                </a:solidFill>
                <a:latin typeface="Montserrat" panose="00000500000000000000" pitchFamily="2" charset="0"/>
              </a:rPr>
              <a:t>Code 		Description  </a:t>
            </a:r>
          </a:p>
          <a:p>
            <a:r>
              <a:rPr lang="en-US" dirty="0">
                <a:solidFill>
                  <a:srgbClr val="AA7D66"/>
                </a:solidFill>
                <a:latin typeface="Montserrat" panose="00000500000000000000" pitchFamily="2" charset="0"/>
              </a:rPr>
              <a:t>DC 		Data Collection </a:t>
            </a:r>
          </a:p>
          <a:p>
            <a:r>
              <a:rPr lang="en-US" dirty="0">
                <a:solidFill>
                  <a:srgbClr val="AA7D66"/>
                </a:solidFill>
                <a:latin typeface="Montserrat" panose="00000500000000000000" pitchFamily="2" charset="0"/>
              </a:rPr>
              <a:t>Prop 		Property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0800000">
            <a:off x="0" y="1030466"/>
            <a:ext cx="1533496" cy="262829"/>
            <a:chOff x="0" y="0"/>
            <a:chExt cx="333445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334455" cy="69850"/>
            </a:xfrm>
            <a:custGeom>
              <a:avLst/>
              <a:gdLst/>
              <a:ahLst/>
              <a:cxnLst/>
              <a:rect l="l" t="t" r="r" b="b"/>
              <a:pathLst>
                <a:path w="3334455" h="69850">
                  <a:moveTo>
                    <a:pt x="304362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34455" y="69850"/>
                  </a:lnTo>
                  <a:lnTo>
                    <a:pt x="3334455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60857" y="863335"/>
            <a:ext cx="465406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Step Two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1574470" y="7165135"/>
            <a:ext cx="6980230" cy="173662"/>
            <a:chOff x="0" y="0"/>
            <a:chExt cx="22971028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2971029" cy="69850"/>
            </a:xfrm>
            <a:custGeom>
              <a:avLst/>
              <a:gdLst/>
              <a:ahLst/>
              <a:cxnLst/>
              <a:rect l="l" t="t" r="r" b="b"/>
              <a:pathLst>
                <a:path w="22971029" h="69850">
                  <a:moveTo>
                    <a:pt x="2268019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971029" y="69850"/>
                  </a:lnTo>
                  <a:lnTo>
                    <a:pt x="22971029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74470" y="6708750"/>
            <a:ext cx="3701536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80" dirty="0">
                <a:solidFill>
                  <a:srgbClr val="8F644F"/>
                </a:solidFill>
                <a:latin typeface="Belleza"/>
                <a:ea typeface="Belleza"/>
                <a:cs typeface="Belleza"/>
                <a:sym typeface="Belleza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&amp; Documents</a:t>
            </a:r>
            <a:endParaRPr lang="en-US" sz="2000" spc="480" dirty="0">
              <a:solidFill>
                <a:srgbClr val="8F644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74470" y="7326514"/>
            <a:ext cx="3558941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80" dirty="0">
                <a:solidFill>
                  <a:srgbClr val="745140"/>
                </a:solidFill>
                <a:latin typeface="Belleza"/>
                <a:ea typeface="Belleza"/>
                <a:cs typeface="Belleza"/>
                <a:sym typeface="Bellez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Documents</a:t>
            </a:r>
            <a:endParaRPr lang="en-US" sz="2000" spc="480" dirty="0">
              <a:solidFill>
                <a:srgbClr val="745140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574470" y="7944278"/>
            <a:ext cx="3824001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spc="480" dirty="0">
                <a:solidFill>
                  <a:srgbClr val="8F644F"/>
                </a:solidFill>
                <a:latin typeface="Belleza"/>
                <a:ea typeface="Belleza"/>
                <a:cs typeface="Belleza"/>
                <a:sym typeface="Belleza"/>
              </a:rPr>
              <a:t>External Sources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11574470" y="7782899"/>
            <a:ext cx="6884980" cy="173662"/>
            <a:chOff x="0" y="0"/>
            <a:chExt cx="22657573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22657574" cy="69850"/>
            </a:xfrm>
            <a:custGeom>
              <a:avLst/>
              <a:gdLst/>
              <a:ahLst/>
              <a:cxnLst/>
              <a:rect l="l" t="t" r="r" b="b"/>
              <a:pathLst>
                <a:path w="22657574" h="69850">
                  <a:moveTo>
                    <a:pt x="223667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657574" y="69850"/>
                  </a:lnTo>
                  <a:lnTo>
                    <a:pt x="22657574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1574470" y="8400663"/>
            <a:ext cx="7116302" cy="173662"/>
            <a:chOff x="0" y="0"/>
            <a:chExt cx="23418822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23418822" cy="69850"/>
            </a:xfrm>
            <a:custGeom>
              <a:avLst/>
              <a:gdLst/>
              <a:ahLst/>
              <a:cxnLst/>
              <a:rect l="l" t="t" r="r" b="b"/>
              <a:pathLst>
                <a:path w="23418822" h="69850">
                  <a:moveTo>
                    <a:pt x="231279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418822" y="69850"/>
                  </a:lnTo>
                  <a:lnTo>
                    <a:pt x="23418822" y="0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260857" y="2477552"/>
            <a:ext cx="13493494" cy="3708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800" dirty="0">
                <a:solidFill>
                  <a:srgbClr val="AA7D66"/>
                </a:solidFill>
                <a:latin typeface="Montserrat ExtraBold" panose="00000900000000000000" pitchFamily="2" charset="0"/>
                <a:ea typeface="Montserrat"/>
                <a:cs typeface="Montserrat"/>
                <a:sym typeface="Montserrat"/>
              </a:rPr>
              <a:t>Determining Documents to include in the packet:</a:t>
            </a:r>
          </a:p>
          <a:p>
            <a:pPr algn="l"/>
            <a:endParaRPr lang="en-US" dirty="0">
              <a:solidFill>
                <a:srgbClr val="777775"/>
              </a:solidFill>
              <a:latin typeface="Montserrat ExtraBold" panose="00000900000000000000" pitchFamily="2" charset="0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Create forms within Orion for documents that will be used frequently and would benefit from having fields auto populated from the tokens.</a:t>
            </a:r>
          </a:p>
          <a:p>
            <a:pPr algn="l">
              <a:lnSpc>
                <a:spcPts val="2659"/>
              </a:lnSpc>
            </a:pPr>
            <a:endParaRPr lang="en-US" sz="28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Pre-add generic documents to the User Documents that are not parcel specific but could be used for numerous parcels or areas such studies, profiles, ratio reports, generic publications, etc.</a:t>
            </a:r>
          </a:p>
          <a:p>
            <a:pPr algn="l">
              <a:lnSpc>
                <a:spcPts val="2659"/>
              </a:lnSpc>
            </a:pPr>
            <a:endParaRPr lang="en-US" sz="2800" dirty="0">
              <a:solidFill>
                <a:srgbClr val="7777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65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Know the file location of unique or parcel specific documents that need to be included in the packet.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09201" y="1340920"/>
            <a:ext cx="4215915" cy="57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8"/>
              </a:lnSpc>
            </a:pPr>
            <a:r>
              <a:rPr lang="en-US" sz="4079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02/03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2790</TotalTime>
  <Words>1397</Words>
  <Application>Microsoft Office PowerPoint</Application>
  <PresentationFormat>Custom</PresentationFormat>
  <Paragraphs>212</Paragraphs>
  <Slides>41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Brittany</vt:lpstr>
      <vt:lpstr>Avenir Next LT Pro</vt:lpstr>
      <vt:lpstr>Arial</vt:lpstr>
      <vt:lpstr>Calibri</vt:lpstr>
      <vt:lpstr>Aptos</vt:lpstr>
      <vt:lpstr>Montserrat</vt:lpstr>
      <vt:lpstr>Montserrat Bold</vt:lpstr>
      <vt:lpstr>Montserrat Semi-Bold</vt:lpstr>
      <vt:lpstr>Montserrat ExtraBold</vt:lpstr>
      <vt:lpstr>Belleza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Packets</dc:title>
  <cp:lastModifiedBy>Robbins, Janae</cp:lastModifiedBy>
  <cp:revision>26</cp:revision>
  <dcterms:created xsi:type="dcterms:W3CDTF">2006-08-16T00:00:00Z</dcterms:created>
  <dcterms:modified xsi:type="dcterms:W3CDTF">2024-11-07T12:30:31Z</dcterms:modified>
  <dc:identifier>DAGUq7796vw</dc:identifier>
</cp:coreProperties>
</file>